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744" r:id="rId2"/>
    <p:sldMasterId id="2147483748" r:id="rId3"/>
  </p:sldMasterIdLst>
  <p:notesMasterIdLst>
    <p:notesMasterId r:id="rId28"/>
  </p:notesMasterIdLst>
  <p:handoutMasterIdLst>
    <p:handoutMasterId r:id="rId29"/>
  </p:handoutMasterIdLst>
  <p:sldIdLst>
    <p:sldId id="580" r:id="rId4"/>
    <p:sldId id="605" r:id="rId5"/>
    <p:sldId id="606" r:id="rId6"/>
    <p:sldId id="607" r:id="rId7"/>
    <p:sldId id="604" r:id="rId8"/>
    <p:sldId id="568" r:id="rId9"/>
    <p:sldId id="569" r:id="rId10"/>
    <p:sldId id="570" r:id="rId11"/>
    <p:sldId id="571" r:id="rId12"/>
    <p:sldId id="584" r:id="rId13"/>
    <p:sldId id="585" r:id="rId14"/>
    <p:sldId id="572" r:id="rId15"/>
    <p:sldId id="586" r:id="rId16"/>
    <p:sldId id="587" r:id="rId17"/>
    <p:sldId id="588" r:id="rId18"/>
    <p:sldId id="589" r:id="rId19"/>
    <p:sldId id="573" r:id="rId20"/>
    <p:sldId id="591" r:id="rId21"/>
    <p:sldId id="590" r:id="rId22"/>
    <p:sldId id="574" r:id="rId23"/>
    <p:sldId id="575" r:id="rId24"/>
    <p:sldId id="597" r:id="rId25"/>
    <p:sldId id="576" r:id="rId26"/>
    <p:sldId id="599" r:id="rId27"/>
  </p:sldIdLst>
  <p:sldSz cx="9144000" cy="6858000" type="screen4x3"/>
  <p:notesSz cx="6858000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orient="horz" pos="3929">
          <p15:clr>
            <a:srgbClr val="A4A3A4"/>
          </p15:clr>
        </p15:guide>
        <p15:guide id="3" orient="horz" pos="4292">
          <p15:clr>
            <a:srgbClr val="A4A3A4"/>
          </p15:clr>
        </p15:guide>
        <p15:guide id="4" orient="horz" pos="981">
          <p15:clr>
            <a:srgbClr val="A4A3A4"/>
          </p15:clr>
        </p15:guide>
        <p15:guide id="5" orient="horz" pos="4065">
          <p15:clr>
            <a:srgbClr val="A4A3A4"/>
          </p15:clr>
        </p15:guide>
        <p15:guide id="6" orient="horz" pos="1344">
          <p15:clr>
            <a:srgbClr val="A4A3A4"/>
          </p15:clr>
        </p15:guide>
        <p15:guide id="7" orient="horz" pos="572">
          <p15:clr>
            <a:srgbClr val="A4A3A4"/>
          </p15:clr>
        </p15:guide>
        <p15:guide id="8" orient="horz" pos="799">
          <p15:clr>
            <a:srgbClr val="A4A3A4"/>
          </p15:clr>
        </p15:guide>
        <p15:guide id="9" pos="2880">
          <p15:clr>
            <a:srgbClr val="A4A3A4"/>
          </p15:clr>
        </p15:guide>
        <p15:guide id="10" pos="249">
          <p15:clr>
            <a:srgbClr val="A4A3A4"/>
          </p15:clr>
        </p15:guide>
        <p15:guide id="11" pos="5602">
          <p15:clr>
            <a:srgbClr val="A4A3A4"/>
          </p15:clr>
        </p15:guide>
        <p15:guide id="12" pos="158">
          <p15:clr>
            <a:srgbClr val="A4A3A4"/>
          </p15:clr>
        </p15:guide>
        <p15:guide id="13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ppler Lionel" initials="DL" lastIdx="0" clrIdx="0">
    <p:extLst>
      <p:ext uri="{19B8F6BF-5375-455C-9EA6-DF929625EA0E}">
        <p15:presenceInfo xmlns:p15="http://schemas.microsoft.com/office/powerpoint/2012/main" userId="Doppler Lion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81896"/>
    <a:srgbClr val="D2E1F5"/>
    <a:srgbClr val="808080"/>
    <a:srgbClr val="D66508"/>
    <a:srgbClr val="DEA900"/>
    <a:srgbClr val="2D4B9B"/>
    <a:srgbClr val="C0C0C0"/>
    <a:srgbClr val="96B9DC"/>
    <a:srgbClr val="090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3" autoAdjust="0"/>
    <p:restoredTop sz="93322" autoAdjust="0"/>
  </p:normalViewPr>
  <p:slideViewPr>
    <p:cSldViewPr>
      <p:cViewPr varScale="1">
        <p:scale>
          <a:sx n="85" d="100"/>
          <a:sy n="85" d="100"/>
        </p:scale>
        <p:origin x="1464" y="84"/>
      </p:cViewPr>
      <p:guideLst>
        <p:guide orient="horz" pos="119"/>
        <p:guide orient="horz" pos="3929"/>
        <p:guide orient="horz" pos="4292"/>
        <p:guide orient="horz" pos="981"/>
        <p:guide orient="horz" pos="4065"/>
        <p:guide orient="horz" pos="1344"/>
        <p:guide orient="horz" pos="572"/>
        <p:guide orient="horz" pos="799"/>
        <p:guide pos="2880"/>
        <p:guide pos="249"/>
        <p:guide pos="5602"/>
        <p:guide pos="158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731" y="-96"/>
      </p:cViewPr>
      <p:guideLst>
        <p:guide orient="horz" pos="311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7338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733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380538"/>
            <a:ext cx="2973388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/>
            </a:lvl1pPr>
          </a:lstStyle>
          <a:p>
            <a:pPr>
              <a:defRPr/>
            </a:pPr>
            <a:fld id="{F323A8FB-8FFF-41E4-8207-437BBCEAE8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863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774700"/>
            <a:ext cx="4846638" cy="3635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19638"/>
            <a:ext cx="50260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45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73388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61488"/>
            <a:ext cx="2973387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26" tIns="45914" rIns="91826" bIns="45914" numCol="1" anchor="b" anchorCtr="0" compatLnSpc="1">
            <a:prstTxWarp prst="textNoShape">
              <a:avLst/>
            </a:prstTxWarp>
          </a:bodyPr>
          <a:lstStyle>
            <a:lvl1pPr algn="r" defTabSz="918201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2EEC592-3EF6-4647-BBC2-5A4CA527E7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003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5440363"/>
            <a:ext cx="8207375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480524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4D1CE-5777-47F9-801A-B82601676D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678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9E992-4D05-46AB-90A6-0724B4BBCD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7372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71474-11AE-4C85-891F-BE5004AAA5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62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2DD4-55E8-46FB-96D4-B0791608FE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1293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5508-A101-4441-A6CD-0D46345728E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15387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36322-1C66-4A50-9BAD-E34BC96547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3680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1028" name="Picture 28" descr="Bundesadler_klei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0" name="Picture 28" descr="Bundesadler_kleiner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pPr>
              <a:defRPr/>
            </a:pPr>
            <a:fld id="{C473FE4B-DB8F-4419-908B-DF9FF052CF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77" r:id="rId2"/>
    <p:sldLayoutId id="2147483978" r:id="rId3"/>
    <p:sldLayoutId id="2147483979" r:id="rId4"/>
    <p:sldLayoutId id="2147483980" r:id="rId5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2052" name="Picture 28" descr="Bundesadler_kle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54" name="Picture 28" descr="Bundesadler_klei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pPr>
              <a:defRPr/>
            </a:pPr>
            <a:fld id="{37B1DED6-1200-49B2-893B-036214040E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1969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Folienmasterformat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839913"/>
            <a:ext cx="8353425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pic>
        <p:nvPicPr>
          <p:cNvPr id="3076" name="Picture 28" descr="Bundesadler_kle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23"/>
          <p:cNvSpPr>
            <a:spLocks noChangeShapeType="1"/>
          </p:cNvSpPr>
          <p:nvPr userDrawn="1"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4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78" name="Picture 28" descr="Bundesadler_klein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40556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88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381750"/>
            <a:ext cx="3709988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r>
              <a:rPr lang="de-DE"/>
              <a:t>PBPV – 10/2013</a:t>
            </a: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/>
            </a:lvl1pPr>
          </a:lstStyle>
          <a:p>
            <a:pPr>
              <a:defRPr/>
            </a:pPr>
            <a:fld id="{FE6BBA32-C040-47F3-87BC-12DD3AF6F3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lang="de-DE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lang="de-D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lang="de-DE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lang="de-DE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lang="de-DE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4941168"/>
            <a:ext cx="8856984" cy="1295400"/>
          </a:xfrm>
        </p:spPr>
        <p:txBody>
          <a:bodyPr/>
          <a:lstStyle/>
          <a:p>
            <a:r>
              <a:rPr lang="de-DE" altLang="de-DE" sz="3000" dirty="0" smtClean="0"/>
              <a:t> </a:t>
            </a:r>
            <a:br>
              <a:rPr lang="de-DE" altLang="de-DE" sz="3000" dirty="0" smtClean="0"/>
            </a:br>
            <a:r>
              <a:rPr lang="en-US" altLang="de-DE" sz="3000" dirty="0" smtClean="0">
                <a:solidFill>
                  <a:srgbClr val="C00000"/>
                </a:solidFill>
              </a:rPr>
              <a:t/>
            </a:r>
            <a:br>
              <a:rPr lang="en-US" altLang="de-DE" sz="3000" dirty="0" smtClean="0">
                <a:solidFill>
                  <a:srgbClr val="C00000"/>
                </a:solidFill>
              </a:rPr>
            </a:br>
            <a:r>
              <a:rPr lang="en-US" altLang="de-DE" sz="3000" dirty="0" smtClean="0">
                <a:solidFill>
                  <a:srgbClr val="C00000"/>
                </a:solidFill>
              </a:rPr>
              <a:t>Solar, STELLAR and lunar photometry</a:t>
            </a:r>
            <a:r>
              <a:rPr lang="en-US" altLang="de-DE" dirty="0" smtClean="0">
                <a:solidFill>
                  <a:srgbClr val="C00000"/>
                </a:solidFill>
              </a:rPr>
              <a:t/>
            </a:r>
            <a:br>
              <a:rPr lang="en-US" altLang="de-DE" dirty="0" smtClean="0">
                <a:solidFill>
                  <a:srgbClr val="C00000"/>
                </a:solidFill>
              </a:rPr>
            </a:br>
            <a:r>
              <a:rPr lang="en-US" altLang="de-DE" dirty="0">
                <a:solidFill>
                  <a:srgbClr val="C00000"/>
                </a:solidFill>
              </a:rPr>
              <a:t/>
            </a:r>
            <a:br>
              <a:rPr lang="en-US" altLang="de-DE" dirty="0">
                <a:solidFill>
                  <a:srgbClr val="C00000"/>
                </a:solidFill>
              </a:rPr>
            </a:br>
            <a:r>
              <a:rPr lang="en-US" altLang="de-DE" dirty="0" smtClean="0">
                <a:solidFill>
                  <a:srgbClr val="C00000"/>
                </a:solidFill>
              </a:rPr>
              <a:t/>
            </a:r>
            <a:br>
              <a:rPr lang="en-US" altLang="de-DE" dirty="0" smtClean="0">
                <a:solidFill>
                  <a:srgbClr val="C00000"/>
                </a:solidFill>
              </a:rPr>
            </a:br>
            <a:r>
              <a:rPr lang="de-DE" altLang="de-DE" dirty="0" smtClean="0">
                <a:solidFill>
                  <a:srgbClr val="FFC000"/>
                </a:solidFill>
              </a:rPr>
              <a:t/>
            </a:r>
            <a:br>
              <a:rPr lang="de-DE" altLang="de-DE" dirty="0" smtClean="0">
                <a:solidFill>
                  <a:srgbClr val="FFC000"/>
                </a:solidFill>
              </a:rPr>
            </a:br>
            <a:r>
              <a:rPr lang="de-DE" altLang="de-DE" dirty="0" smtClean="0">
                <a:solidFill>
                  <a:srgbClr val="FFC000"/>
                </a:solidFill>
              </a:rPr>
              <a:t/>
            </a:r>
            <a:br>
              <a:rPr lang="de-DE" altLang="de-DE" dirty="0" smtClean="0">
                <a:solidFill>
                  <a:srgbClr val="FFC000"/>
                </a:solidFill>
              </a:rPr>
            </a:br>
            <a:r>
              <a:rPr lang="de-DE" altLang="de-DE" dirty="0" smtClean="0">
                <a:solidFill>
                  <a:srgbClr val="FFC000"/>
                </a:solidFill>
              </a:rPr>
              <a:t/>
            </a:r>
            <a:br>
              <a:rPr lang="de-DE" altLang="de-DE" dirty="0" smtClean="0">
                <a:solidFill>
                  <a:srgbClr val="FFC000"/>
                </a:solidFill>
              </a:rPr>
            </a:br>
            <a:r>
              <a:rPr lang="de-DE" altLang="de-DE" dirty="0" smtClean="0">
                <a:solidFill>
                  <a:srgbClr val="FFC000"/>
                </a:solidFill>
              </a:rPr>
              <a:t/>
            </a:r>
            <a:br>
              <a:rPr lang="de-DE" altLang="de-DE" dirty="0" smtClean="0">
                <a:solidFill>
                  <a:srgbClr val="FFC000"/>
                </a:solidFill>
              </a:rPr>
            </a:br>
            <a:r>
              <a:rPr lang="de-DE" altLang="de-DE" sz="3000" dirty="0" smtClean="0"/>
              <a:t/>
            </a:r>
            <a:br>
              <a:rPr lang="de-DE" altLang="de-DE" sz="3000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sz="2400" dirty="0" smtClean="0">
                <a:solidFill>
                  <a:srgbClr val="C0C0C0"/>
                </a:solidFill>
                <a:latin typeface="Lucida Sans Unicode" pitchFamily="32" charset="0"/>
              </a:rPr>
              <a:t>Lionel </a:t>
            </a:r>
            <a:r>
              <a:rPr lang="de-DE" altLang="de-DE" sz="2400" dirty="0" smtClean="0">
                <a:solidFill>
                  <a:srgbClr val="C0C0C0"/>
                </a:solidFill>
                <a:latin typeface="Lucida Sans Unicode" pitchFamily="32" charset="0"/>
              </a:rPr>
              <a:t>Doppler @IPC+FRC - Davos 20210929</a:t>
            </a:r>
            <a:endParaRPr lang="de-DE" altLang="de-DE" sz="1800" dirty="0" smtClean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50606"/>
      </p:ext>
    </p:extLst>
  </p:cSld>
  <p:clrMapOvr>
    <a:masterClrMapping/>
  </p:clrMapOvr>
  <p:transition advTm="14698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761910" y="1340768"/>
            <a:ext cx="4031966" cy="3426417"/>
            <a:chOff x="3491880" y="644690"/>
            <a:chExt cx="5375954" cy="4568556"/>
          </a:xfrm>
        </p:grpSpPr>
        <p:sp>
          <p:nvSpPr>
            <p:cNvPr id="3" name="Sonne 2"/>
            <p:cNvSpPr/>
            <p:nvPr/>
          </p:nvSpPr>
          <p:spPr bwMode="auto">
            <a:xfrm>
              <a:off x="7188290" y="644690"/>
              <a:ext cx="1512168" cy="1224136"/>
            </a:xfrm>
            <a:prstGeom prst="su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latin typeface="Arial" charset="0"/>
              </a:endParaRPr>
            </a:p>
          </p:txBody>
        </p:sp>
        <p:grpSp>
          <p:nvGrpSpPr>
            <p:cNvPr id="11279" name="Gruppieren 11278"/>
            <p:cNvGrpSpPr/>
            <p:nvPr/>
          </p:nvGrpSpPr>
          <p:grpSpPr>
            <a:xfrm>
              <a:off x="3491880" y="1556792"/>
              <a:ext cx="5375954" cy="3656454"/>
              <a:chOff x="3490654" y="1556792"/>
              <a:chExt cx="5375954" cy="3656454"/>
            </a:xfrm>
          </p:grpSpPr>
          <p:sp>
            <p:nvSpPr>
              <p:cNvPr id="11275" name="Bogen 11274"/>
              <p:cNvSpPr/>
              <p:nvPr/>
            </p:nvSpPr>
            <p:spPr bwMode="auto">
              <a:xfrm>
                <a:off x="3490654" y="1887767"/>
                <a:ext cx="5375954" cy="3325479"/>
              </a:xfrm>
              <a:prstGeom prst="arc">
                <a:avLst>
                  <a:gd name="adj1" fmla="val 16200000"/>
                  <a:gd name="adj2" fmla="val 37705"/>
                </a:avLst>
              </a:prstGeom>
              <a:noFill/>
              <a:ln w="3810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latin typeface="Arial" charset="0"/>
                </a:endParaRPr>
              </a:p>
            </p:txBody>
          </p:sp>
          <p:sp>
            <p:nvSpPr>
              <p:cNvPr id="11277" name="Textfeld 11276"/>
              <p:cNvSpPr txBox="1"/>
              <p:nvPr/>
            </p:nvSpPr>
            <p:spPr>
              <a:xfrm>
                <a:off x="4498766" y="1836113"/>
                <a:ext cx="240336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rgbClr val="00B0F0"/>
                    </a:solidFill>
                  </a:rPr>
                  <a:t>Atmosphere’s entrance</a:t>
                </a:r>
                <a:endParaRPr lang="en-GB" sz="12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1278" name="Textfeld 11277"/>
              <p:cNvSpPr txBox="1"/>
              <p:nvPr/>
            </p:nvSpPr>
            <p:spPr>
              <a:xfrm>
                <a:off x="6876256" y="1556792"/>
                <a:ext cx="1368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50" b="1" dirty="0" smtClean="0">
                    <a:solidFill>
                      <a:srgbClr val="FFC000"/>
                    </a:solidFill>
                  </a:rPr>
                  <a:t>I</a:t>
                </a:r>
                <a:r>
                  <a:rPr lang="en-GB" sz="1650" b="1" baseline="-25000" dirty="0" smtClean="0">
                    <a:solidFill>
                      <a:srgbClr val="FFC000"/>
                    </a:solidFill>
                  </a:rPr>
                  <a:t>0</a:t>
                </a:r>
                <a:r>
                  <a:rPr lang="en-GB" sz="1650" b="1" baseline="-25000" dirty="0" smtClean="0">
                    <a:solidFill>
                      <a:srgbClr val="FF0000"/>
                    </a:solidFill>
                  </a:rPr>
                  <a:t>_inst</a:t>
                </a:r>
                <a:endParaRPr lang="en-GB" sz="1650" b="1" baseline="-25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64629" y="404664"/>
            <a:ext cx="4670822" cy="32385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GB" altLang="de-DE" sz="1875" dirty="0" smtClean="0"/>
              <a:t>Principles of the stellar photometry</a:t>
            </a:r>
            <a:endParaRPr lang="en-GB" altLang="de-DE" sz="1875" dirty="0"/>
          </a:p>
        </p:txBody>
      </p:sp>
      <p:sp>
        <p:nvSpPr>
          <p:cNvPr id="14" name="Textfeld 13"/>
          <p:cNvSpPr txBox="1"/>
          <p:nvPr/>
        </p:nvSpPr>
        <p:spPr>
          <a:xfrm>
            <a:off x="4085946" y="2834934"/>
            <a:ext cx="113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AOD ???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1290" name="Gruppieren 11289"/>
          <p:cNvGrpSpPr/>
          <p:nvPr/>
        </p:nvGrpSpPr>
        <p:grpSpPr>
          <a:xfrm>
            <a:off x="4183238" y="3862356"/>
            <a:ext cx="3737135" cy="923330"/>
            <a:chOff x="4053649" y="4006805"/>
            <a:chExt cx="4982847" cy="1231107"/>
          </a:xfrm>
        </p:grpSpPr>
        <p:grpSp>
          <p:nvGrpSpPr>
            <p:cNvPr id="11289" name="Gruppieren 11288"/>
            <p:cNvGrpSpPr/>
            <p:nvPr/>
          </p:nvGrpSpPr>
          <p:grpSpPr>
            <a:xfrm>
              <a:off x="4053649" y="4011386"/>
              <a:ext cx="583435" cy="518626"/>
              <a:chOff x="4053649" y="4011386"/>
              <a:chExt cx="583435" cy="518626"/>
            </a:xfrm>
          </p:grpSpPr>
          <p:sp>
            <p:nvSpPr>
              <p:cNvPr id="25" name="Rechteck 24"/>
              <p:cNvSpPr/>
              <p:nvPr/>
            </p:nvSpPr>
            <p:spPr bwMode="auto">
              <a:xfrm>
                <a:off x="4053649" y="4484293"/>
                <a:ext cx="488213" cy="4571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latin typeface="Arial" charset="0"/>
                </a:endParaRPr>
              </a:p>
            </p:txBody>
          </p:sp>
          <p:grpSp>
            <p:nvGrpSpPr>
              <p:cNvPr id="11273" name="Gruppieren 11272"/>
              <p:cNvGrpSpPr/>
              <p:nvPr/>
            </p:nvGrpSpPr>
            <p:grpSpPr>
              <a:xfrm>
                <a:off x="4061020" y="4011386"/>
                <a:ext cx="576064" cy="472907"/>
                <a:chOff x="4061020" y="4011386"/>
                <a:chExt cx="576064" cy="472907"/>
              </a:xfrm>
            </p:grpSpPr>
            <p:grpSp>
              <p:nvGrpSpPr>
                <p:cNvPr id="26" name="Gruppieren 25"/>
                <p:cNvGrpSpPr/>
                <p:nvPr/>
              </p:nvGrpSpPr>
              <p:grpSpPr>
                <a:xfrm>
                  <a:off x="4061020" y="4011386"/>
                  <a:ext cx="576064" cy="472907"/>
                  <a:chOff x="4061020" y="4011386"/>
                  <a:chExt cx="576064" cy="472907"/>
                </a:xfrm>
              </p:grpSpPr>
              <p:sp>
                <p:nvSpPr>
                  <p:cNvPr id="22" name="Rechteck 21"/>
                  <p:cNvSpPr/>
                  <p:nvPr/>
                </p:nvSpPr>
                <p:spPr bwMode="auto">
                  <a:xfrm rot="19408286">
                    <a:off x="4061020" y="4011386"/>
                    <a:ext cx="576064" cy="21488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dirty="0">
                      <a:latin typeface="Arial" charset="0"/>
                    </a:endParaRPr>
                  </a:p>
                </p:txBody>
              </p:sp>
              <p:sp>
                <p:nvSpPr>
                  <p:cNvPr id="23" name="Rechteck 22"/>
                  <p:cNvSpPr/>
                  <p:nvPr/>
                </p:nvSpPr>
                <p:spPr bwMode="auto">
                  <a:xfrm>
                    <a:off x="4219331" y="4162539"/>
                    <a:ext cx="129721" cy="32175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dirty="0">
                      <a:latin typeface="Arial" charset="0"/>
                    </a:endParaRPr>
                  </a:p>
                </p:txBody>
              </p:sp>
            </p:grpSp>
            <p:sp>
              <p:nvSpPr>
                <p:cNvPr id="24" name="Ellipse 23"/>
                <p:cNvSpPr/>
                <p:nvPr/>
              </p:nvSpPr>
              <p:spPr bwMode="auto">
                <a:xfrm>
                  <a:off x="4208831" y="4157578"/>
                  <a:ext cx="144016" cy="146298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dirty="0">
                    <a:latin typeface="Arial" charset="0"/>
                  </a:endParaRPr>
                </a:p>
              </p:txBody>
            </p:sp>
          </p:grpSp>
        </p:grpSp>
        <p:sp>
          <p:nvSpPr>
            <p:cNvPr id="28" name="Textfeld 27"/>
            <p:cNvSpPr txBox="1"/>
            <p:nvPr/>
          </p:nvSpPr>
          <p:spPr>
            <a:xfrm>
              <a:off x="4655046" y="4006805"/>
              <a:ext cx="438145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Instrument:</a:t>
              </a:r>
            </a:p>
            <a:p>
              <a:r>
                <a:rPr lang="en-GB" b="1" dirty="0" smtClean="0"/>
                <a:t>Filter </a:t>
              </a:r>
              <a:r>
                <a:rPr lang="en-GB" dirty="0" smtClean="0"/>
                <a:t>radiometer (ex: </a:t>
              </a:r>
              <a:r>
                <a:rPr lang="en-GB" b="1" dirty="0" smtClean="0"/>
                <a:t>λ = 500 nm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789312" y="2857952"/>
            <a:ext cx="3834426" cy="647611"/>
            <a:chOff x="3529532" y="2847621"/>
            <a:chExt cx="5112568" cy="863481"/>
          </a:xfrm>
        </p:grpSpPr>
        <p:sp>
          <p:nvSpPr>
            <p:cNvPr id="9" name="Flussdiagramm: Grenzstelle 8"/>
            <p:cNvSpPr>
              <a:spLocks noChangeArrowheads="1"/>
            </p:cNvSpPr>
            <p:nvPr/>
          </p:nvSpPr>
          <p:spPr bwMode="auto">
            <a:xfrm>
              <a:off x="3529532" y="2847621"/>
              <a:ext cx="5112568" cy="792087"/>
            </a:xfrm>
            <a:prstGeom prst="flowChartTerminator">
              <a:avLst/>
            </a:prstGeom>
            <a:solidFill>
              <a:srgbClr val="92D050">
                <a:alpha val="4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GB" alt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234683" y="2849327"/>
              <a:ext cx="216024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</a:rPr>
                <a:t>Aerosol layer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549397" y="2348880"/>
            <a:ext cx="2066553" cy="1643264"/>
            <a:chOff x="4541862" y="1988840"/>
            <a:chExt cx="2755404" cy="2191018"/>
          </a:xfrm>
        </p:grpSpPr>
        <p:cxnSp>
          <p:nvCxnSpPr>
            <p:cNvPr id="10" name="Gerade Verbindung mit Pfeil 9"/>
            <p:cNvCxnSpPr>
              <a:cxnSpLocks noChangeShapeType="1"/>
            </p:cNvCxnSpPr>
            <p:nvPr/>
          </p:nvCxnSpPr>
          <p:spPr bwMode="auto">
            <a:xfrm flipH="1">
              <a:off x="6372200" y="1988840"/>
              <a:ext cx="925066" cy="648072"/>
            </a:xfrm>
            <a:prstGeom prst="straightConnector1">
              <a:avLst/>
            </a:prstGeom>
            <a:noFill/>
            <a:ln w="6350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5"/>
            <p:cNvCxnSpPr>
              <a:cxnSpLocks noChangeShapeType="1"/>
            </p:cNvCxnSpPr>
            <p:nvPr/>
          </p:nvCxnSpPr>
          <p:spPr bwMode="auto">
            <a:xfrm flipH="1">
              <a:off x="5162128" y="2564904"/>
              <a:ext cx="1284498" cy="864096"/>
            </a:xfrm>
            <a:prstGeom prst="straightConnector1">
              <a:avLst/>
            </a:prstGeom>
            <a:noFill/>
            <a:ln w="63500" algn="ctr">
              <a:solidFill>
                <a:srgbClr val="FFC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>
              <a:cxnSpLocks noChangeShapeType="1"/>
            </p:cNvCxnSpPr>
            <p:nvPr/>
          </p:nvCxnSpPr>
          <p:spPr bwMode="auto">
            <a:xfrm flipH="1">
              <a:off x="4541862" y="3431282"/>
              <a:ext cx="648072" cy="504056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feld 47"/>
            <p:cNvSpPr txBox="1"/>
            <p:nvPr/>
          </p:nvSpPr>
          <p:spPr>
            <a:xfrm>
              <a:off x="4716017" y="3718193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50" b="1" dirty="0" err="1" smtClean="0">
                  <a:solidFill>
                    <a:srgbClr val="FFC000"/>
                  </a:solidFill>
                </a:rPr>
                <a:t>I</a:t>
              </a:r>
              <a:r>
                <a:rPr lang="en-GB" sz="1650" b="1" baseline="-25000" dirty="0" err="1" smtClean="0">
                  <a:solidFill>
                    <a:srgbClr val="FFC000"/>
                  </a:solidFill>
                </a:rPr>
                <a:t>λ</a:t>
              </a:r>
              <a:endParaRPr lang="en-GB" sz="1650" b="1" baseline="-25000" dirty="0">
                <a:solidFill>
                  <a:srgbClr val="FFC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1440" y="4422126"/>
                <a:ext cx="7886700" cy="162987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m:rPr>
                          <m:sty m:val="p"/>
                        </m:rPr>
                        <a:rPr lang="en-GB" i="1" baseline="-25000"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measure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i="1" baseline="-25000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GB" i="1" baseline="-2500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τ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/</m:t>
                          </m:r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SZA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i="1">
                          <a:latin typeface="Cambria Math" panose="02040503050406030204" pitchFamily="18" charset="0"/>
                        </a:rPr>
                        <m:t>τ</m:t>
                      </m:r>
                      <m:r>
                        <m:rPr>
                          <m:sty m:val="p"/>
                        </m:rPr>
                        <a:rPr lang="en-GB" baseline="-25000">
                          <a:latin typeface="Cambria Math" panose="02040503050406030204" pitchFamily="18" charset="0"/>
                        </a:rPr>
                        <m:t>gas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i="1">
                          <a:latin typeface="Cambria Math" panose="02040503050406030204" pitchFamily="18" charset="0"/>
                        </a:rPr>
                        <m:t>τ</m:t>
                      </m:r>
                      <m:r>
                        <m:rPr>
                          <m:sty m:val="p"/>
                        </m:rPr>
                        <a:rPr lang="en-GB" baseline="-25000">
                          <a:latin typeface="Cambria Math" panose="02040503050406030204" pitchFamily="18" charset="0"/>
                        </a:rPr>
                        <m:t>aerosol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i="1">
                          <a:latin typeface="Cambria Math" panose="02040503050406030204" pitchFamily="18" charset="0"/>
                        </a:rPr>
                        <m:t>τ</m:t>
                      </m:r>
                      <m:r>
                        <m:rPr>
                          <m:sty m:val="p"/>
                        </m:rPr>
                        <a:rPr lang="en-GB" baseline="-25000">
                          <a:latin typeface="Cambria Math" panose="02040503050406030204" pitchFamily="18" charset="0"/>
                        </a:rPr>
                        <m:t>clouds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i="1" baseline="-250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GB" b="1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𝒊𝒏𝒔𝒕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m:rPr>
                              <m:sty m:val="p"/>
                            </m:rPr>
                            <a:rPr lang="en-GB" i="1" baseline="-2500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SZA</m:t>
                          </m:r>
                        </m:e>
                      </m:func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𝐀𝐎𝐃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a:rPr lang="en-GB" b="1" i="1" baseline="-25000">
                        <a:latin typeface="Cambria Math" panose="02040503050406030204" pitchFamily="18" charset="0"/>
                      </a:rPr>
                      <m:t>𝐚𝐞𝐫𝐨𝐬𝐨𝐥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𝒍𝒏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i="1" baseline="-2500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GB" b="1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𝒊𝒏𝒔𝒕</m:t>
                        </m:r>
                      </m:num>
                      <m:den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GB" b="1" i="1" baseline="-25000"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  <m:r>
                      <a:rPr lang="en-GB" b="1" i="1">
                        <a:latin typeface="Cambria Math" panose="02040503050406030204" pitchFamily="18" charset="0"/>
                      </a:rPr>
                      <m:t>) ×</m:t>
                    </m:r>
                    <m:func>
                      <m:func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b="1" i="0"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𝑺𝒁𝑨</m:t>
                        </m:r>
                      </m:e>
                    </m:func>
                  </m:oMath>
                </a14:m>
                <a:r>
                  <a:rPr lang="en-GB" b="1" dirty="0" smtClean="0"/>
                  <a:t> -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GB" b="1" i="1" baseline="-25000">
                        <a:latin typeface="Cambria Math" panose="02040503050406030204" pitchFamily="18" charset="0"/>
                      </a:rPr>
                      <m:t>𝐠𝐚𝐬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i="1" strike="sngStrike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strike="sngStrike" baseline="-25000">
                        <a:latin typeface="Cambria Math" panose="02040503050406030204" pitchFamily="18" charset="0"/>
                      </a:rPr>
                      <m:t>clouds</m:t>
                    </m:r>
                  </m:oMath>
                </a14:m>
                <a:r>
                  <a:rPr lang="en-GB" strike="sngStrike" dirty="0" smtClean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gas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Ray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GB" b="0" i="0" baseline="-25000" smtClean="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abs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SO</m:t>
                    </m:r>
                    <m:r>
                      <a:rPr lang="en-GB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abs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NO</m:t>
                    </m:r>
                    <m:r>
                      <a:rPr lang="en-GB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abs</m:t>
                    </m:r>
                  </m:oMath>
                </a14:m>
                <a:r>
                  <a:rPr lang="en-GB" dirty="0" smtClean="0"/>
                  <a:t>+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Oabs</m:t>
                    </m:r>
                  </m:oMath>
                </a14:m>
                <a:r>
                  <a:rPr lang="en-GB" dirty="0"/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m:rPr>
                        <m:sty m:val="p"/>
                      </m:rPr>
                      <a:rPr lang="en-GB" b="0" i="0" baseline="-2500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GB" baseline="-250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GB" baseline="-25000">
                        <a:latin typeface="Cambria Math" panose="02040503050406030204" pitchFamily="18" charset="0"/>
                      </a:rPr>
                      <m:t>abs</m:t>
                    </m:r>
                  </m:oMath>
                </a14:m>
                <a:endParaRPr lang="en-GB" baseline="-25000" dirty="0"/>
              </a:p>
              <a:p>
                <a:pPr marL="0" indent="0">
                  <a:buNone/>
                </a:pPr>
                <a:endParaRPr lang="en-GB" baseline="-25000" dirty="0"/>
              </a:p>
            </p:txBody>
          </p:sp>
        </mc:Choice>
        <mc:Fallback xmlns="">
          <p:sp>
            <p:nvSpPr>
              <p:cNvPr id="51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440" y="4422126"/>
                <a:ext cx="7886700" cy="1629877"/>
              </a:xfrm>
              <a:blipFill>
                <a:blip r:embed="rId5"/>
                <a:stretch>
                  <a:fillRect l="-1083" t="-1119" b="-149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/>
          <p:cNvGrpSpPr/>
          <p:nvPr/>
        </p:nvGrpSpPr>
        <p:grpSpPr>
          <a:xfrm>
            <a:off x="6447433" y="1287222"/>
            <a:ext cx="1565443" cy="1295254"/>
            <a:chOff x="6447433" y="1287222"/>
            <a:chExt cx="1565443" cy="1295254"/>
          </a:xfrm>
        </p:grpSpPr>
        <p:sp>
          <p:nvSpPr>
            <p:cNvPr id="2" name="Rechteck 1"/>
            <p:cNvSpPr/>
            <p:nvPr/>
          </p:nvSpPr>
          <p:spPr bwMode="auto">
            <a:xfrm>
              <a:off x="6649820" y="1287222"/>
              <a:ext cx="1363056" cy="8566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Stern mit 5 Zacken 3"/>
            <p:cNvSpPr/>
            <p:nvPr/>
          </p:nvSpPr>
          <p:spPr bwMode="auto">
            <a:xfrm>
              <a:off x="6447433" y="1294606"/>
              <a:ext cx="1440160" cy="1287870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13409" y="3715729"/>
            <a:ext cx="3927385" cy="6452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2500" kern="0" dirty="0" smtClean="0">
                <a:solidFill>
                  <a:srgbClr val="FF0000"/>
                </a:solidFill>
              </a:rPr>
              <a:t>Beer-Lambert equation !</a:t>
            </a:r>
          </a:p>
        </p:txBody>
      </p:sp>
      <p:sp>
        <p:nvSpPr>
          <p:cNvPr id="34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63"/>
    </mc:Choice>
    <mc:Fallback xmlns="">
      <p:transition spd="slow" advTm="15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761910" y="1340768"/>
            <a:ext cx="4031966" cy="3426417"/>
            <a:chOff x="3491880" y="644690"/>
            <a:chExt cx="5375954" cy="4568556"/>
          </a:xfrm>
        </p:grpSpPr>
        <p:sp>
          <p:nvSpPr>
            <p:cNvPr id="3" name="Sonne 2"/>
            <p:cNvSpPr/>
            <p:nvPr/>
          </p:nvSpPr>
          <p:spPr bwMode="auto">
            <a:xfrm>
              <a:off x="7188290" y="644690"/>
              <a:ext cx="1512168" cy="1224136"/>
            </a:xfrm>
            <a:prstGeom prst="su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latin typeface="Arial" charset="0"/>
              </a:endParaRPr>
            </a:p>
          </p:txBody>
        </p:sp>
        <p:grpSp>
          <p:nvGrpSpPr>
            <p:cNvPr id="11279" name="Gruppieren 11278"/>
            <p:cNvGrpSpPr/>
            <p:nvPr/>
          </p:nvGrpSpPr>
          <p:grpSpPr>
            <a:xfrm>
              <a:off x="3491880" y="1556792"/>
              <a:ext cx="5375954" cy="3656454"/>
              <a:chOff x="3490654" y="1556792"/>
              <a:chExt cx="5375954" cy="3656454"/>
            </a:xfrm>
          </p:grpSpPr>
          <p:sp>
            <p:nvSpPr>
              <p:cNvPr id="11275" name="Bogen 11274"/>
              <p:cNvSpPr/>
              <p:nvPr/>
            </p:nvSpPr>
            <p:spPr bwMode="auto">
              <a:xfrm>
                <a:off x="3490654" y="1887767"/>
                <a:ext cx="5375954" cy="3325479"/>
              </a:xfrm>
              <a:prstGeom prst="arc">
                <a:avLst>
                  <a:gd name="adj1" fmla="val 16200000"/>
                  <a:gd name="adj2" fmla="val 37705"/>
                </a:avLst>
              </a:prstGeom>
              <a:noFill/>
              <a:ln w="3810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latin typeface="Arial" charset="0"/>
                </a:endParaRPr>
              </a:p>
            </p:txBody>
          </p:sp>
          <p:sp>
            <p:nvSpPr>
              <p:cNvPr id="11277" name="Textfeld 11276"/>
              <p:cNvSpPr txBox="1"/>
              <p:nvPr/>
            </p:nvSpPr>
            <p:spPr>
              <a:xfrm>
                <a:off x="4498766" y="1836113"/>
                <a:ext cx="240336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rgbClr val="00B0F0"/>
                    </a:solidFill>
                  </a:rPr>
                  <a:t>Atmosphere’s entrance</a:t>
                </a:r>
                <a:endParaRPr lang="en-GB" sz="12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1278" name="Textfeld 11277"/>
              <p:cNvSpPr txBox="1"/>
              <p:nvPr/>
            </p:nvSpPr>
            <p:spPr>
              <a:xfrm>
                <a:off x="6876256" y="1556792"/>
                <a:ext cx="1368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50" b="1" dirty="0" smtClean="0">
                    <a:solidFill>
                      <a:srgbClr val="FFC000"/>
                    </a:solidFill>
                  </a:rPr>
                  <a:t>I</a:t>
                </a:r>
                <a:r>
                  <a:rPr lang="en-GB" sz="1650" b="1" baseline="-25000" dirty="0" smtClean="0">
                    <a:solidFill>
                      <a:srgbClr val="FFC000"/>
                    </a:solidFill>
                  </a:rPr>
                  <a:t>0</a:t>
                </a:r>
                <a:r>
                  <a:rPr lang="en-GB" sz="1650" b="1" baseline="-25000" dirty="0" smtClean="0">
                    <a:solidFill>
                      <a:srgbClr val="FF0000"/>
                    </a:solidFill>
                  </a:rPr>
                  <a:t>_inst</a:t>
                </a:r>
                <a:endParaRPr lang="en-GB" sz="1650" b="1" baseline="-25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64629" y="404664"/>
            <a:ext cx="4670822" cy="32385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GB" altLang="de-DE" sz="1875" dirty="0" smtClean="0"/>
              <a:t>What we need</a:t>
            </a:r>
            <a:endParaRPr lang="en-GB" altLang="de-DE" sz="1875" dirty="0"/>
          </a:p>
        </p:txBody>
      </p:sp>
      <p:sp>
        <p:nvSpPr>
          <p:cNvPr id="14" name="Textfeld 13"/>
          <p:cNvSpPr txBox="1"/>
          <p:nvPr/>
        </p:nvSpPr>
        <p:spPr>
          <a:xfrm>
            <a:off x="4085946" y="2834934"/>
            <a:ext cx="113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AOD ???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1290" name="Gruppieren 11289"/>
          <p:cNvGrpSpPr/>
          <p:nvPr/>
        </p:nvGrpSpPr>
        <p:grpSpPr>
          <a:xfrm>
            <a:off x="4183238" y="3862356"/>
            <a:ext cx="3737135" cy="923330"/>
            <a:chOff x="4053649" y="4006805"/>
            <a:chExt cx="4982847" cy="1231107"/>
          </a:xfrm>
        </p:grpSpPr>
        <p:grpSp>
          <p:nvGrpSpPr>
            <p:cNvPr id="11289" name="Gruppieren 11288"/>
            <p:cNvGrpSpPr/>
            <p:nvPr/>
          </p:nvGrpSpPr>
          <p:grpSpPr>
            <a:xfrm>
              <a:off x="4053649" y="4011386"/>
              <a:ext cx="583435" cy="518626"/>
              <a:chOff x="4053649" y="4011386"/>
              <a:chExt cx="583435" cy="518626"/>
            </a:xfrm>
          </p:grpSpPr>
          <p:sp>
            <p:nvSpPr>
              <p:cNvPr id="25" name="Rechteck 24"/>
              <p:cNvSpPr/>
              <p:nvPr/>
            </p:nvSpPr>
            <p:spPr bwMode="auto">
              <a:xfrm>
                <a:off x="4053649" y="4484293"/>
                <a:ext cx="488213" cy="4571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latin typeface="Arial" charset="0"/>
                </a:endParaRPr>
              </a:p>
            </p:txBody>
          </p:sp>
          <p:grpSp>
            <p:nvGrpSpPr>
              <p:cNvPr id="11273" name="Gruppieren 11272"/>
              <p:cNvGrpSpPr/>
              <p:nvPr/>
            </p:nvGrpSpPr>
            <p:grpSpPr>
              <a:xfrm>
                <a:off x="4061020" y="4011386"/>
                <a:ext cx="576064" cy="472907"/>
                <a:chOff x="4061020" y="4011386"/>
                <a:chExt cx="576064" cy="472907"/>
              </a:xfrm>
            </p:grpSpPr>
            <p:grpSp>
              <p:nvGrpSpPr>
                <p:cNvPr id="26" name="Gruppieren 25"/>
                <p:cNvGrpSpPr/>
                <p:nvPr/>
              </p:nvGrpSpPr>
              <p:grpSpPr>
                <a:xfrm>
                  <a:off x="4061020" y="4011386"/>
                  <a:ext cx="576064" cy="472907"/>
                  <a:chOff x="4061020" y="4011386"/>
                  <a:chExt cx="576064" cy="472907"/>
                </a:xfrm>
              </p:grpSpPr>
              <p:sp>
                <p:nvSpPr>
                  <p:cNvPr id="22" name="Rechteck 21"/>
                  <p:cNvSpPr/>
                  <p:nvPr/>
                </p:nvSpPr>
                <p:spPr bwMode="auto">
                  <a:xfrm rot="19408286">
                    <a:off x="4061020" y="4011386"/>
                    <a:ext cx="576064" cy="21488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dirty="0">
                      <a:latin typeface="Arial" charset="0"/>
                    </a:endParaRPr>
                  </a:p>
                </p:txBody>
              </p:sp>
              <p:sp>
                <p:nvSpPr>
                  <p:cNvPr id="23" name="Rechteck 22"/>
                  <p:cNvSpPr/>
                  <p:nvPr/>
                </p:nvSpPr>
                <p:spPr bwMode="auto">
                  <a:xfrm>
                    <a:off x="4219331" y="4162539"/>
                    <a:ext cx="129721" cy="32175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68580" tIns="34290" rIns="68580" bIns="3429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dirty="0">
                      <a:latin typeface="Arial" charset="0"/>
                    </a:endParaRPr>
                  </a:p>
                </p:txBody>
              </p:sp>
            </p:grpSp>
            <p:sp>
              <p:nvSpPr>
                <p:cNvPr id="24" name="Ellipse 23"/>
                <p:cNvSpPr/>
                <p:nvPr/>
              </p:nvSpPr>
              <p:spPr bwMode="auto">
                <a:xfrm>
                  <a:off x="4208831" y="4157578"/>
                  <a:ext cx="144016" cy="146298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dirty="0">
                    <a:latin typeface="Arial" charset="0"/>
                  </a:endParaRPr>
                </a:p>
              </p:txBody>
            </p:sp>
          </p:grpSp>
        </p:grpSp>
        <p:sp>
          <p:nvSpPr>
            <p:cNvPr id="28" name="Textfeld 27"/>
            <p:cNvSpPr txBox="1"/>
            <p:nvPr/>
          </p:nvSpPr>
          <p:spPr>
            <a:xfrm>
              <a:off x="4655046" y="4006805"/>
              <a:ext cx="4381450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Instrument:</a:t>
              </a:r>
            </a:p>
            <a:p>
              <a:r>
                <a:rPr lang="en-GB" b="1" dirty="0" smtClean="0"/>
                <a:t>Filter </a:t>
              </a:r>
              <a:r>
                <a:rPr lang="en-GB" dirty="0" smtClean="0"/>
                <a:t>radiometer (ex: </a:t>
              </a:r>
              <a:r>
                <a:rPr lang="en-GB" b="1" dirty="0" smtClean="0"/>
                <a:t>λ = 500 nm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789312" y="2857952"/>
            <a:ext cx="3834426" cy="647611"/>
            <a:chOff x="3529532" y="2847621"/>
            <a:chExt cx="5112568" cy="863481"/>
          </a:xfrm>
        </p:grpSpPr>
        <p:sp>
          <p:nvSpPr>
            <p:cNvPr id="9" name="Flussdiagramm: Grenzstelle 8"/>
            <p:cNvSpPr>
              <a:spLocks noChangeArrowheads="1"/>
            </p:cNvSpPr>
            <p:nvPr/>
          </p:nvSpPr>
          <p:spPr bwMode="auto">
            <a:xfrm>
              <a:off x="3529532" y="2847621"/>
              <a:ext cx="5112568" cy="792087"/>
            </a:xfrm>
            <a:prstGeom prst="flowChartTerminator">
              <a:avLst/>
            </a:prstGeom>
            <a:solidFill>
              <a:srgbClr val="92D050">
                <a:alpha val="4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GB" alt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234683" y="2849327"/>
              <a:ext cx="216024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</a:rPr>
                <a:t>Aerosol layer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549397" y="2348880"/>
            <a:ext cx="2066553" cy="1643264"/>
            <a:chOff x="4541862" y="1988840"/>
            <a:chExt cx="2755404" cy="2191018"/>
          </a:xfrm>
        </p:grpSpPr>
        <p:cxnSp>
          <p:nvCxnSpPr>
            <p:cNvPr id="10" name="Gerade Verbindung mit Pfeil 9"/>
            <p:cNvCxnSpPr>
              <a:cxnSpLocks noChangeShapeType="1"/>
            </p:cNvCxnSpPr>
            <p:nvPr/>
          </p:nvCxnSpPr>
          <p:spPr bwMode="auto">
            <a:xfrm flipH="1">
              <a:off x="6372200" y="1988840"/>
              <a:ext cx="925066" cy="648072"/>
            </a:xfrm>
            <a:prstGeom prst="straightConnector1">
              <a:avLst/>
            </a:prstGeom>
            <a:noFill/>
            <a:ln w="6350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5"/>
            <p:cNvCxnSpPr>
              <a:cxnSpLocks noChangeShapeType="1"/>
            </p:cNvCxnSpPr>
            <p:nvPr/>
          </p:nvCxnSpPr>
          <p:spPr bwMode="auto">
            <a:xfrm flipH="1">
              <a:off x="5162128" y="2564904"/>
              <a:ext cx="1284498" cy="864096"/>
            </a:xfrm>
            <a:prstGeom prst="straightConnector1">
              <a:avLst/>
            </a:prstGeom>
            <a:noFill/>
            <a:ln w="63500" algn="ctr">
              <a:solidFill>
                <a:srgbClr val="FFC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>
              <a:cxnSpLocks noChangeShapeType="1"/>
            </p:cNvCxnSpPr>
            <p:nvPr/>
          </p:nvCxnSpPr>
          <p:spPr bwMode="auto">
            <a:xfrm flipH="1">
              <a:off x="4541862" y="3431282"/>
              <a:ext cx="648072" cy="504056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feld 47"/>
            <p:cNvSpPr txBox="1"/>
            <p:nvPr/>
          </p:nvSpPr>
          <p:spPr>
            <a:xfrm>
              <a:off x="4716017" y="3718193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50" b="1" dirty="0" err="1" smtClean="0">
                  <a:solidFill>
                    <a:srgbClr val="FFC000"/>
                  </a:solidFill>
                </a:rPr>
                <a:t>I</a:t>
              </a:r>
              <a:r>
                <a:rPr lang="en-GB" sz="1650" b="1" baseline="-25000" dirty="0" err="1" smtClean="0">
                  <a:solidFill>
                    <a:srgbClr val="FFC000"/>
                  </a:solidFill>
                </a:rPr>
                <a:t>λ</a:t>
              </a:r>
              <a:endParaRPr lang="en-GB" sz="1650" b="1" baseline="-25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447433" y="1287222"/>
            <a:ext cx="1565443" cy="1295254"/>
            <a:chOff x="6447433" y="1287222"/>
            <a:chExt cx="1565443" cy="1295254"/>
          </a:xfrm>
        </p:grpSpPr>
        <p:sp>
          <p:nvSpPr>
            <p:cNvPr id="2" name="Rechteck 1"/>
            <p:cNvSpPr/>
            <p:nvPr/>
          </p:nvSpPr>
          <p:spPr bwMode="auto">
            <a:xfrm>
              <a:off x="6649820" y="1287222"/>
              <a:ext cx="1363056" cy="8566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Stern mit 5 Zacken 3"/>
            <p:cNvSpPr/>
            <p:nvPr/>
          </p:nvSpPr>
          <p:spPr bwMode="auto">
            <a:xfrm>
              <a:off x="6447433" y="1294606"/>
              <a:ext cx="1440160" cy="1287870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5"/>
              <p:cNvSpPr>
                <a:spLocks noGrp="1"/>
              </p:cNvSpPr>
              <p:nvPr>
                <p:ph idx="1"/>
              </p:nvPr>
            </p:nvSpPr>
            <p:spPr>
              <a:xfrm>
                <a:off x="341281" y="4893623"/>
                <a:ext cx="8353425" cy="1426169"/>
              </a:xfrm>
            </p:spPr>
            <p:txBody>
              <a:bodyPr/>
              <a:lstStyle/>
              <a:p>
                <a:r>
                  <a:rPr lang="en-GB" dirty="0" smtClean="0"/>
                  <a:t>A measurement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𝐼</m:t>
                    </m:r>
                    <m:r>
                      <m:rPr>
                        <m:sty m:val="p"/>
                      </m:rPr>
                      <a:rPr lang="en-GB" i="1" baseline="-250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 smtClean="0"/>
                  <a:t> (Filter radiometer or spectrometer)</a:t>
                </a:r>
              </a:p>
              <a:p>
                <a:r>
                  <a:rPr lang="en-GB" dirty="0" smtClean="0"/>
                  <a:t>A knowledge of </a:t>
                </a:r>
                <a:r>
                  <a:rPr lang="en-GB" b="1" dirty="0" smtClean="0">
                    <a:solidFill>
                      <a:srgbClr val="FFC000"/>
                    </a:solidFill>
                  </a:rPr>
                  <a:t>I</a:t>
                </a:r>
                <a:r>
                  <a:rPr lang="en-GB" b="1" baseline="-25000" dirty="0" smtClean="0">
                    <a:solidFill>
                      <a:srgbClr val="FFC000"/>
                    </a:solidFill>
                  </a:rPr>
                  <a:t>0</a:t>
                </a:r>
                <a:r>
                  <a:rPr lang="en-GB" b="1" baseline="-25000" dirty="0" smtClean="0">
                    <a:solidFill>
                      <a:srgbClr val="FF0000"/>
                    </a:solidFill>
                  </a:rPr>
                  <a:t>_inst</a:t>
                </a:r>
                <a:r>
                  <a:rPr lang="en-GB" dirty="0" smtClean="0"/>
                  <a:t> (or “</a:t>
                </a:r>
                <a:r>
                  <a:rPr lang="en-GB" b="1" dirty="0" smtClean="0">
                    <a:solidFill>
                      <a:srgbClr val="FFC000"/>
                    </a:solidFill>
                  </a:rPr>
                  <a:t>V</a:t>
                </a:r>
                <a:r>
                  <a:rPr lang="en-GB" b="1" baseline="-25000" dirty="0" smtClean="0">
                    <a:solidFill>
                      <a:srgbClr val="FFC000"/>
                    </a:solidFill>
                  </a:rPr>
                  <a:t>0</a:t>
                </a:r>
                <a:r>
                  <a:rPr lang="en-GB" dirty="0" smtClean="0"/>
                  <a:t>”) thanks to the calibration</a:t>
                </a:r>
              </a:p>
              <a:p>
                <a:r>
                  <a:rPr lang="en-GB" b="1" dirty="0">
                    <a:solidFill>
                      <a:srgbClr val="FFC000"/>
                    </a:solidFill>
                  </a:rPr>
                  <a:t>V</a:t>
                </a:r>
                <a:r>
                  <a:rPr lang="en-GB" b="1" baseline="-25000" dirty="0">
                    <a:solidFill>
                      <a:srgbClr val="FFC000"/>
                    </a:solidFill>
                  </a:rPr>
                  <a:t>0</a:t>
                </a:r>
                <a:r>
                  <a:rPr lang="en-GB" dirty="0" smtClean="0"/>
                  <a:t> depends on: The star </a:t>
                </a:r>
                <a:r>
                  <a:rPr lang="en-GB" b="1" dirty="0" smtClean="0"/>
                  <a:t>and</a:t>
                </a:r>
                <a:r>
                  <a:rPr lang="en-GB" dirty="0" smtClean="0"/>
                  <a:t> the instrument: Name is </a:t>
                </a:r>
                <a:r>
                  <a:rPr lang="en-GB" b="1" dirty="0" smtClean="0"/>
                  <a:t>SEM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I</a:t>
                </a:r>
                <a:r>
                  <a:rPr lang="en-GB" b="1" dirty="0" smtClean="0"/>
                  <a:t> </a:t>
                </a:r>
                <a:r>
                  <a:rPr lang="en-GB" dirty="0" smtClean="0"/>
                  <a:t>for stellar phot.</a:t>
                </a:r>
              </a:p>
              <a:p>
                <a:pPr marL="0" indent="0">
                  <a:buNone/>
                </a:pPr>
                <a:r>
                  <a:rPr lang="en-GB" b="1" dirty="0" smtClean="0"/>
                  <a:t>SEMI = Star Extra-terrestrial Magnitude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Instrumental</a:t>
                </a:r>
              </a:p>
            </p:txBody>
          </p:sp>
        </mc:Choice>
        <mc:Fallback xmlns="">
          <p:sp>
            <p:nvSpPr>
              <p:cNvPr id="6" name="Inhaltsplatzhalt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1281" y="4893623"/>
                <a:ext cx="8353425" cy="1426169"/>
              </a:xfrm>
              <a:blipFill>
                <a:blip r:embed="rId5"/>
                <a:stretch>
                  <a:fillRect l="-1752" t="-5556" b="-98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0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0"/>
    </mc:Choice>
    <mc:Fallback xmlns="">
      <p:transition spd="slow" advTm="6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How to get </a:t>
            </a:r>
            <a:r>
              <a:rPr lang="en-GB" sz="2000" dirty="0">
                <a:solidFill>
                  <a:srgbClr val="FFC000"/>
                </a:solidFill>
              </a:rPr>
              <a:t>I</a:t>
            </a:r>
            <a:r>
              <a:rPr lang="en-GB" sz="2000" baseline="-25000" dirty="0">
                <a:solidFill>
                  <a:srgbClr val="FFC000"/>
                </a:solidFill>
              </a:rPr>
              <a:t>0</a:t>
            </a:r>
            <a:r>
              <a:rPr lang="en-GB" sz="2000" baseline="-25000" dirty="0">
                <a:solidFill>
                  <a:srgbClr val="FF0000"/>
                </a:solidFill>
              </a:rPr>
              <a:t>_inst</a:t>
            </a:r>
            <a:r>
              <a:rPr lang="en-GB" altLang="de-DE" sz="1875" kern="0" dirty="0" smtClean="0"/>
              <a:t>  (</a:t>
            </a:r>
            <a:r>
              <a:rPr lang="en-GB" sz="2000" dirty="0">
                <a:solidFill>
                  <a:srgbClr val="FFC000"/>
                </a:solidFill>
              </a:rPr>
              <a:t>V</a:t>
            </a:r>
            <a:r>
              <a:rPr lang="en-GB" sz="2000" baseline="-25000" dirty="0">
                <a:solidFill>
                  <a:srgbClr val="FFC000"/>
                </a:solidFill>
              </a:rPr>
              <a:t>0</a:t>
            </a:r>
            <a:r>
              <a:rPr lang="en-GB" altLang="de-DE" sz="1875" kern="0" dirty="0" smtClean="0"/>
              <a:t>)</a:t>
            </a:r>
            <a:endParaRPr lang="en-GB" altLang="de-DE" sz="1875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5"/>
              <p:cNvSpPr txBox="1">
                <a:spLocks/>
              </p:cNvSpPr>
              <p:nvPr/>
            </p:nvSpPr>
            <p:spPr>
              <a:xfrm>
                <a:off x="251520" y="1415878"/>
                <a:ext cx="8353425" cy="1426169"/>
              </a:xfrm>
              <a:prstGeom prst="rect">
                <a:avLst/>
              </a:prstGeom>
            </p:spPr>
            <p:txBody>
              <a:bodyPr/>
              <a:lstStyle>
                <a:lvl1pPr marL="352425" indent="-35242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26035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b="1" kern="0" dirty="0" smtClean="0"/>
                  <a:t>FIRST OPTION: </a:t>
                </a:r>
                <a:r>
                  <a:rPr lang="en-GB" b="1" kern="0" dirty="0" smtClean="0">
                    <a:solidFill>
                      <a:srgbClr val="FF0000"/>
                    </a:solidFill>
                  </a:rPr>
                  <a:t>Langley-Plot</a:t>
                </a:r>
              </a:p>
              <a:p>
                <a:pPr marL="0" indent="0">
                  <a:buNone/>
                </a:pPr>
                <a:r>
                  <a:rPr lang="en-GB" kern="0" dirty="0" smtClean="0"/>
                  <a:t>That requires:</a:t>
                </a:r>
              </a:p>
              <a:p>
                <a:r>
                  <a:rPr lang="en-GB" kern="0" dirty="0" smtClean="0"/>
                  <a:t>Stable atmosphere: stable turbidity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a:rPr lang="en-GB" b="1" i="1" baseline="-25000">
                        <a:latin typeface="Cambria Math" panose="02040503050406030204" pitchFamily="18" charset="0"/>
                      </a:rPr>
                      <m:t>𝐚𝐞𝐫𝐨𝐬𝐨𝐥</m:t>
                    </m:r>
                  </m:oMath>
                </a14:m>
                <a:r>
                  <a:rPr lang="en-GB" kern="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τ</m:t>
                    </m:r>
                    <m:r>
                      <a:rPr lang="de-DE" b="1" i="1" baseline="-25000" smtClean="0">
                        <a:latin typeface="Cambria Math" panose="02040503050406030204" pitchFamily="18" charset="0"/>
                      </a:rPr>
                      <m:t>𝒈𝒂𝒔</m:t>
                    </m:r>
                  </m:oMath>
                </a14:m>
                <a:r>
                  <a:rPr lang="en-GB" kern="0" dirty="0" smtClean="0"/>
                  <a:t>)</a:t>
                </a:r>
              </a:p>
              <a:p>
                <a:pPr lvl="1"/>
                <a:r>
                  <a:rPr lang="en-GB" kern="0" dirty="0" smtClean="0"/>
                  <a:t>Elevated and dry site</a:t>
                </a:r>
              </a:p>
              <a:p>
                <a:pPr lvl="1"/>
                <a:r>
                  <a:rPr lang="en-GB" kern="0" dirty="0" smtClean="0"/>
                  <a:t>Or: Transportable system</a:t>
                </a:r>
                <a:endParaRPr lang="en-GB" kern="0" dirty="0"/>
              </a:p>
              <a:p>
                <a:pPr marL="0" indent="0">
                  <a:buNone/>
                </a:pPr>
                <a:r>
                  <a:rPr lang="en-GB" kern="0" dirty="0" smtClean="0"/>
                  <a:t>Solution for ESCALIBURE (</a:t>
                </a:r>
                <a:r>
                  <a:rPr lang="en-US" kern="0" dirty="0" err="1" smtClean="0"/>
                  <a:t>EXtinction</a:t>
                </a:r>
                <a:r>
                  <a:rPr lang="en-US" kern="0" dirty="0" smtClean="0"/>
                  <a:t> </a:t>
                </a:r>
                <a:r>
                  <a:rPr lang="en-US" kern="0" dirty="0" err="1" smtClean="0"/>
                  <a:t>CAmera</a:t>
                </a:r>
                <a:r>
                  <a:rPr lang="en-US" kern="0" dirty="0" smtClean="0"/>
                  <a:t> and </a:t>
                </a:r>
                <a:r>
                  <a:rPr lang="en-US" kern="0" dirty="0" err="1" smtClean="0"/>
                  <a:t>LumInance</a:t>
                </a:r>
                <a:endParaRPr lang="en-US" kern="0" dirty="0" smtClean="0"/>
              </a:p>
              <a:p>
                <a:pPr marL="0" indent="0">
                  <a:buNone/>
                </a:pPr>
                <a:r>
                  <a:rPr lang="en-US" kern="0" dirty="0" err="1" smtClean="0"/>
                  <a:t>BackgroUnd</a:t>
                </a:r>
                <a:r>
                  <a:rPr lang="en-US" kern="0" dirty="0" smtClean="0"/>
                  <a:t> Register</a:t>
                </a:r>
                <a:r>
                  <a:rPr lang="en-GB" kern="0" dirty="0" smtClean="0"/>
                  <a:t>) = starphotometer of Granada</a:t>
                </a:r>
              </a:p>
              <a:p>
                <a:pPr marL="0" indent="0">
                  <a:buNone/>
                </a:pPr>
                <a:endParaRPr lang="en-GB" kern="0" dirty="0"/>
              </a:p>
            </p:txBody>
          </p:sp>
        </mc:Choice>
        <mc:Fallback xmlns="">
          <p:sp>
            <p:nvSpPr>
              <p:cNvPr id="6" name="Inhaltsplatzhalt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15878"/>
                <a:ext cx="8353425" cy="1426169"/>
              </a:xfrm>
              <a:prstGeom prst="rect">
                <a:avLst/>
              </a:prstGeom>
              <a:blipFill>
                <a:blip r:embed="rId5"/>
                <a:stretch>
                  <a:fillRect l="-584" t="-2137" b="-940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970471"/>
      </p:ext>
    </p:extLst>
  </p:cSld>
  <p:clrMapOvr>
    <a:masterClrMapping/>
  </p:clrMapOvr>
  <p:transition advTm="1698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How to get SEM</a:t>
            </a:r>
            <a:r>
              <a:rPr lang="en-GB" altLang="de-DE" sz="1875" kern="0" dirty="0" smtClean="0">
                <a:solidFill>
                  <a:srgbClr val="FF0000"/>
                </a:solidFill>
              </a:rPr>
              <a:t>I</a:t>
            </a:r>
            <a:r>
              <a:rPr lang="en-GB" altLang="de-DE" sz="1875" kern="0" dirty="0" smtClean="0"/>
              <a:t> </a:t>
            </a:r>
            <a:r>
              <a:rPr lang="en-GB" sz="2000" dirty="0">
                <a:solidFill>
                  <a:srgbClr val="FFC000"/>
                </a:solidFill>
              </a:rPr>
              <a:t>I</a:t>
            </a:r>
            <a:r>
              <a:rPr lang="en-GB" sz="2000" baseline="-25000" dirty="0">
                <a:solidFill>
                  <a:srgbClr val="FFC000"/>
                </a:solidFill>
              </a:rPr>
              <a:t>0</a:t>
            </a:r>
            <a:r>
              <a:rPr lang="en-GB" sz="2000" baseline="-25000" dirty="0">
                <a:solidFill>
                  <a:srgbClr val="FF0000"/>
                </a:solidFill>
              </a:rPr>
              <a:t>_inst</a:t>
            </a:r>
            <a:r>
              <a:rPr lang="en-GB" altLang="de-DE" sz="1875" kern="0" dirty="0" smtClean="0"/>
              <a:t>  (</a:t>
            </a:r>
            <a:r>
              <a:rPr lang="en-GB" sz="2000" dirty="0">
                <a:solidFill>
                  <a:srgbClr val="FFC000"/>
                </a:solidFill>
              </a:rPr>
              <a:t>V</a:t>
            </a:r>
            <a:r>
              <a:rPr lang="en-GB" sz="2000" baseline="-25000" dirty="0">
                <a:solidFill>
                  <a:srgbClr val="FFC000"/>
                </a:solidFill>
              </a:rPr>
              <a:t>0</a:t>
            </a:r>
            <a:r>
              <a:rPr lang="en-GB" altLang="de-DE" sz="1875" kern="0" dirty="0" smtClean="0"/>
              <a:t>)</a:t>
            </a:r>
            <a:endParaRPr lang="en-GB" altLang="de-DE" sz="1875" kern="0" dirty="0"/>
          </a:p>
        </p:txBody>
      </p:sp>
      <p:sp>
        <p:nvSpPr>
          <p:cNvPr id="6" name="Inhaltsplatzhalter 5"/>
          <p:cNvSpPr txBox="1">
            <a:spLocks/>
          </p:cNvSpPr>
          <p:nvPr/>
        </p:nvSpPr>
        <p:spPr>
          <a:xfrm>
            <a:off x="251521" y="1415878"/>
            <a:ext cx="3897648" cy="1426169"/>
          </a:xfrm>
          <a:prstGeom prst="rect">
            <a:avLst/>
          </a:prstGeom>
        </p:spPr>
        <p:txBody>
          <a:bodyPr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1" kern="0" dirty="0" smtClean="0"/>
              <a:t>OTHER OPTION: </a:t>
            </a:r>
          </a:p>
          <a:p>
            <a:pPr marL="0" indent="0">
              <a:buNone/>
            </a:pPr>
            <a:r>
              <a:rPr lang="en-GB" b="1" kern="0" dirty="0" smtClean="0">
                <a:solidFill>
                  <a:srgbClr val="FF0000"/>
                </a:solidFill>
              </a:rPr>
              <a:t>Two stars method (TSM)</a:t>
            </a:r>
          </a:p>
          <a:p>
            <a:pPr marL="0" indent="0">
              <a:buNone/>
            </a:pPr>
            <a:r>
              <a:rPr lang="en-GB" kern="0" dirty="0" smtClean="0"/>
              <a:t>Used in Lindenberg, Eureka, </a:t>
            </a:r>
            <a:r>
              <a:rPr lang="en-GB" kern="0" dirty="0" err="1" smtClean="0"/>
              <a:t>Sherbrooke</a:t>
            </a:r>
            <a:r>
              <a:rPr lang="en-GB" kern="0" dirty="0" smtClean="0"/>
              <a:t>, </a:t>
            </a:r>
            <a:r>
              <a:rPr lang="en-GB" kern="0" dirty="0" err="1" smtClean="0"/>
              <a:t>Ny-Alesund</a:t>
            </a:r>
            <a:endParaRPr lang="en-GB" kern="0" dirty="0" smtClean="0"/>
          </a:p>
          <a:p>
            <a:pPr marL="0" indent="0">
              <a:buNone/>
            </a:pPr>
            <a:r>
              <a:rPr lang="en-GB" kern="0" dirty="0" smtClean="0"/>
              <a:t>(SPST = not transportable system):</a:t>
            </a:r>
          </a:p>
        </p:txBody>
      </p:sp>
      <p:grpSp>
        <p:nvGrpSpPr>
          <p:cNvPr id="8" name="Gruppieren 3174"/>
          <p:cNvGrpSpPr>
            <a:grpSpLocks/>
          </p:cNvGrpSpPr>
          <p:nvPr/>
        </p:nvGrpSpPr>
        <p:grpSpPr bwMode="auto">
          <a:xfrm>
            <a:off x="4355976" y="1042632"/>
            <a:ext cx="5179974" cy="2499439"/>
            <a:chOff x="8470175" y="16202025"/>
            <a:chExt cx="7190642" cy="3947100"/>
          </a:xfrm>
        </p:grpSpPr>
        <p:grpSp>
          <p:nvGrpSpPr>
            <p:cNvPr id="11" name="Gruppieren 3159"/>
            <p:cNvGrpSpPr>
              <a:grpSpLocks/>
            </p:cNvGrpSpPr>
            <p:nvPr/>
          </p:nvGrpSpPr>
          <p:grpSpPr bwMode="auto">
            <a:xfrm>
              <a:off x="8470175" y="16202025"/>
              <a:ext cx="7190642" cy="3362984"/>
              <a:chOff x="8470175" y="16716375"/>
              <a:chExt cx="7190642" cy="3362984"/>
            </a:xfrm>
          </p:grpSpPr>
          <p:grpSp>
            <p:nvGrpSpPr>
              <p:cNvPr id="13" name="Gruppieren 18"/>
              <p:cNvGrpSpPr>
                <a:grpSpLocks/>
              </p:cNvGrpSpPr>
              <p:nvPr/>
            </p:nvGrpSpPr>
            <p:grpSpPr bwMode="auto">
              <a:xfrm>
                <a:off x="8481289" y="16716375"/>
                <a:ext cx="6485223" cy="3362984"/>
                <a:chOff x="8481289" y="16725900"/>
                <a:chExt cx="6485223" cy="3362984"/>
              </a:xfrm>
            </p:grpSpPr>
            <p:sp>
              <p:nvSpPr>
                <p:cNvPr id="35" name="Rechteck 34"/>
                <p:cNvSpPr/>
                <p:nvPr/>
              </p:nvSpPr>
              <p:spPr>
                <a:xfrm>
                  <a:off x="8481289" y="16735426"/>
                  <a:ext cx="6088785" cy="33534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36" name="Gruppieren 10"/>
                <p:cNvGrpSpPr>
                  <a:grpSpLocks/>
                </p:cNvGrpSpPr>
                <p:nvPr/>
              </p:nvGrpSpPr>
              <p:grpSpPr bwMode="auto">
                <a:xfrm>
                  <a:off x="12177612" y="19260832"/>
                  <a:ext cx="528738" cy="789293"/>
                  <a:chOff x="11396562" y="18727432"/>
                  <a:chExt cx="528738" cy="789293"/>
                </a:xfrm>
              </p:grpSpPr>
              <p:sp>
                <p:nvSpPr>
                  <p:cNvPr id="41" name="Rechteck 40"/>
                  <p:cNvSpPr/>
                  <p:nvPr/>
                </p:nvSpPr>
                <p:spPr>
                  <a:xfrm>
                    <a:off x="11396378" y="19145830"/>
                    <a:ext cx="528700" cy="371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2" name="Flussdiagramm: Verzögerung 41"/>
                  <p:cNvSpPr/>
                  <p:nvPr/>
                </p:nvSpPr>
                <p:spPr>
                  <a:xfrm rot="16200000">
                    <a:off x="11451931" y="18672683"/>
                    <a:ext cx="417594" cy="528700"/>
                  </a:xfrm>
                  <a:prstGeom prst="flowChartDelay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37" name="Gerade Verbindung 12"/>
                <p:cNvCxnSpPr/>
                <p:nvPr/>
              </p:nvCxnSpPr>
              <p:spPr>
                <a:xfrm>
                  <a:off x="12442571" y="16735427"/>
                  <a:ext cx="0" cy="240077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8515350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/>
                    <a:t>TSM</a:t>
                  </a:r>
                  <a:endParaRPr lang="en-US" altLang="en-US" sz="3500"/>
                </a:p>
              </p:txBody>
            </p:sp>
            <p:sp>
              <p:nvSpPr>
                <p:cNvPr id="39" name="Textfeld 58"/>
                <p:cNvSpPr txBox="1">
                  <a:spLocks noChangeArrowheads="1"/>
                </p:cNvSpPr>
                <p:nvPr/>
              </p:nvSpPr>
              <p:spPr bwMode="auto">
                <a:xfrm>
                  <a:off x="13287375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 dirty="0"/>
                    <a:t>OSM</a:t>
                  </a:r>
                  <a:endParaRPr lang="en-US" altLang="en-US" sz="3500" dirty="0"/>
                </a:p>
              </p:txBody>
            </p:sp>
            <p:sp>
              <p:nvSpPr>
                <p:cNvPr id="40" name="Textfeld 59"/>
                <p:cNvSpPr txBox="1">
                  <a:spLocks noChangeArrowheads="1"/>
                </p:cNvSpPr>
                <p:nvPr/>
              </p:nvSpPr>
              <p:spPr bwMode="auto">
                <a:xfrm>
                  <a:off x="12081805" y="19625860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STP</a:t>
                  </a:r>
                  <a:endParaRPr lang="en-US" altLang="en-US" sz="2200"/>
                </a:p>
              </p:txBody>
            </p:sp>
          </p:grpSp>
          <p:grpSp>
            <p:nvGrpSpPr>
              <p:cNvPr id="14" name="Gruppieren 3139"/>
              <p:cNvGrpSpPr>
                <a:grpSpLocks/>
              </p:cNvGrpSpPr>
              <p:nvPr/>
            </p:nvGrpSpPr>
            <p:grpSpPr bwMode="auto">
              <a:xfrm>
                <a:off x="8470175" y="18265964"/>
                <a:ext cx="3642439" cy="1682289"/>
                <a:chOff x="8470175" y="18265964"/>
                <a:chExt cx="3642439" cy="1682289"/>
              </a:xfrm>
            </p:grpSpPr>
            <p:sp>
              <p:nvSpPr>
                <p:cNvPr id="29" name="Stern mit 5 Zacken 28"/>
                <p:cNvSpPr/>
                <p:nvPr/>
              </p:nvSpPr>
              <p:spPr>
                <a:xfrm>
                  <a:off x="8692451" y="18574114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Textfeld 66"/>
                <p:cNvSpPr txBox="1">
                  <a:spLocks noChangeArrowheads="1"/>
                </p:cNvSpPr>
                <p:nvPr/>
              </p:nvSpPr>
              <p:spPr bwMode="auto">
                <a:xfrm>
                  <a:off x="8481268" y="18822792"/>
                  <a:ext cx="851024" cy="533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de-DE" altLang="en-US" sz="2200" dirty="0"/>
                    <a:t>U</a:t>
                  </a:r>
                  <a:r>
                    <a:rPr lang="de-DE" altLang="en-US" sz="2200" baseline="-25000" dirty="0"/>
                    <a:t>02</a:t>
                  </a:r>
                  <a:endParaRPr lang="en-US" altLang="en-US" sz="2200" baseline="-25000" dirty="0"/>
                </a:p>
              </p:txBody>
            </p:sp>
            <p:sp>
              <p:nvSpPr>
                <p:cNvPr id="31" name="Textfeld 68"/>
                <p:cNvSpPr txBox="1">
                  <a:spLocks noChangeArrowheads="1"/>
                </p:cNvSpPr>
                <p:nvPr/>
              </p:nvSpPr>
              <p:spPr bwMode="auto">
                <a:xfrm>
                  <a:off x="8470175" y="18265964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 dirty="0"/>
                    <a:t>Lower Star</a:t>
                  </a:r>
                  <a:endParaRPr lang="en-US" altLang="en-US" sz="1600" i="1" baseline="-25000" dirty="0"/>
                </a:p>
              </p:txBody>
            </p:sp>
            <p:cxnSp>
              <p:nvCxnSpPr>
                <p:cNvPr id="32" name="Gerade Verbindung 22"/>
                <p:cNvCxnSpPr/>
                <p:nvPr/>
              </p:nvCxnSpPr>
              <p:spPr>
                <a:xfrm>
                  <a:off x="9063971" y="18823401"/>
                  <a:ext cx="3018197" cy="803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feld 74"/>
                <p:cNvSpPr txBox="1">
                  <a:spLocks noChangeArrowheads="1"/>
                </p:cNvSpPr>
                <p:nvPr/>
              </p:nvSpPr>
              <p:spPr bwMode="auto">
                <a:xfrm>
                  <a:off x="11476066" y="19517366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  <p:sp>
              <p:nvSpPr>
                <p:cNvPr id="34" name="Textfeld 88"/>
                <p:cNvSpPr txBox="1">
                  <a:spLocks noChangeArrowheads="1"/>
                </p:cNvSpPr>
                <p:nvPr/>
              </p:nvSpPr>
              <p:spPr bwMode="auto">
                <a:xfrm>
                  <a:off x="10037326" y="19008882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5" name="Gruppieren 3158"/>
              <p:cNvGrpSpPr>
                <a:grpSpLocks/>
              </p:cNvGrpSpPr>
              <p:nvPr/>
            </p:nvGrpSpPr>
            <p:grpSpPr bwMode="auto">
              <a:xfrm>
                <a:off x="12674130" y="17454345"/>
                <a:ext cx="2986687" cy="2054975"/>
                <a:chOff x="12683655" y="17454345"/>
                <a:chExt cx="2986687" cy="2054975"/>
              </a:xfrm>
            </p:grpSpPr>
            <p:sp>
              <p:nvSpPr>
                <p:cNvPr id="23" name="Stern mit 5 Zacken 22"/>
                <p:cNvSpPr/>
                <p:nvPr/>
              </p:nvSpPr>
              <p:spPr>
                <a:xfrm>
                  <a:off x="13963576" y="17488052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" name="Textfeld 64"/>
                <p:cNvSpPr txBox="1">
                  <a:spLocks noChangeArrowheads="1"/>
                </p:cNvSpPr>
                <p:nvPr/>
              </p:nvSpPr>
              <p:spPr bwMode="auto">
                <a:xfrm>
                  <a:off x="13991205" y="17720248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0S</a:t>
                  </a:r>
                  <a:endParaRPr lang="en-US" altLang="en-US" sz="2200" baseline="-25000"/>
                </a:p>
              </p:txBody>
            </p:sp>
            <p:sp>
              <p:nvSpPr>
                <p:cNvPr id="25" name="Textfeld 69"/>
                <p:cNvSpPr txBox="1">
                  <a:spLocks noChangeArrowheads="1"/>
                </p:cNvSpPr>
                <p:nvPr/>
              </p:nvSpPr>
              <p:spPr bwMode="auto">
                <a:xfrm>
                  <a:off x="12805824" y="17454345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Only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6" name="Gerade Verbindung 79"/>
                <p:cNvCxnSpPr/>
                <p:nvPr/>
              </p:nvCxnSpPr>
              <p:spPr>
                <a:xfrm flipH="1">
                  <a:off x="12706127" y="17808790"/>
                  <a:ext cx="1284441" cy="14528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feld 87"/>
                <p:cNvSpPr txBox="1">
                  <a:spLocks noChangeArrowheads="1"/>
                </p:cNvSpPr>
                <p:nvPr/>
              </p:nvSpPr>
              <p:spPr bwMode="auto">
                <a:xfrm>
                  <a:off x="12683655" y="19078433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S</a:t>
                  </a:r>
                  <a:endParaRPr lang="en-US" altLang="en-US" sz="2200" baseline="-25000"/>
                </a:p>
              </p:txBody>
            </p:sp>
            <p:sp>
              <p:nvSpPr>
                <p:cNvPr id="28" name="Textfeld 89"/>
                <p:cNvSpPr txBox="1">
                  <a:spLocks noChangeArrowheads="1"/>
                </p:cNvSpPr>
                <p:nvPr/>
              </p:nvSpPr>
              <p:spPr bwMode="auto">
                <a:xfrm>
                  <a:off x="13422206" y="18179641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6" name="Gruppieren 3157"/>
              <p:cNvGrpSpPr>
                <a:grpSpLocks/>
              </p:cNvGrpSpPr>
              <p:nvPr/>
            </p:nvGrpSpPr>
            <p:grpSpPr bwMode="auto">
              <a:xfrm>
                <a:off x="10498475" y="16789589"/>
                <a:ext cx="1943506" cy="2471243"/>
                <a:chOff x="10498475" y="16789589"/>
                <a:chExt cx="1943506" cy="2471243"/>
              </a:xfrm>
            </p:grpSpPr>
            <p:sp>
              <p:nvSpPr>
                <p:cNvPr id="17" name="Stern mit 5 Zacken 16"/>
                <p:cNvSpPr/>
                <p:nvPr/>
              </p:nvSpPr>
              <p:spPr>
                <a:xfrm>
                  <a:off x="10873936" y="16973600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Textfeld 65"/>
                <p:cNvSpPr txBox="1">
                  <a:spLocks noChangeArrowheads="1"/>
                </p:cNvSpPr>
                <p:nvPr/>
              </p:nvSpPr>
              <p:spPr bwMode="auto">
                <a:xfrm>
                  <a:off x="10498475" y="17192735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01</a:t>
                  </a:r>
                  <a:endParaRPr lang="en-US" altLang="en-US" sz="2200" baseline="-25000"/>
                </a:p>
              </p:txBody>
            </p:sp>
            <p:sp>
              <p:nvSpPr>
                <p:cNvPr id="19" name="Textfeld 67"/>
                <p:cNvSpPr txBox="1">
                  <a:spLocks noChangeArrowheads="1"/>
                </p:cNvSpPr>
                <p:nvPr/>
              </p:nvSpPr>
              <p:spPr bwMode="auto">
                <a:xfrm>
                  <a:off x="11146700" y="16789589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Upper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0" name="Gerade Verbindung 75"/>
                <p:cNvCxnSpPr/>
                <p:nvPr/>
              </p:nvCxnSpPr>
              <p:spPr>
                <a:xfrm>
                  <a:off x="11196237" y="17356263"/>
                  <a:ext cx="1120908" cy="18688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feld 86"/>
                <p:cNvSpPr txBox="1">
                  <a:spLocks noChangeArrowheads="1"/>
                </p:cNvSpPr>
                <p:nvPr/>
              </p:nvSpPr>
              <p:spPr bwMode="auto">
                <a:xfrm>
                  <a:off x="11802247" y="18829945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  <p:sp>
              <p:nvSpPr>
                <p:cNvPr id="22" name="Textfeld 90"/>
                <p:cNvSpPr txBox="1">
                  <a:spLocks noChangeArrowheads="1"/>
                </p:cNvSpPr>
                <p:nvPr/>
              </p:nvSpPr>
              <p:spPr bwMode="auto">
                <a:xfrm>
                  <a:off x="11230496" y="17936337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</p:grpSp>
        <p:sp>
          <p:nvSpPr>
            <p:cNvPr id="12" name="Textfeld 3173"/>
            <p:cNvSpPr txBox="1">
              <a:spLocks noChangeArrowheads="1"/>
            </p:cNvSpPr>
            <p:nvPr/>
          </p:nvSpPr>
          <p:spPr bwMode="auto">
            <a:xfrm>
              <a:off x="8470175" y="19564350"/>
              <a:ext cx="6119741" cy="584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i="1"/>
                <a:t>U</a:t>
              </a:r>
              <a:r>
                <a:rPr lang="en-US" altLang="en-US" sz="1600" i="1" baseline="-25000"/>
                <a:t>01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0S</a:t>
              </a:r>
              <a:r>
                <a:rPr lang="en-US" altLang="en-US" sz="1600" i="1"/>
                <a:t>: stars‘ magnitude   //    U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Measured magnitude  //  m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airmasses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3068960"/>
            <a:ext cx="8856276" cy="326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ts val="3600"/>
              </a:lnSpc>
            </a:pPr>
            <a:endParaRPr lang="en-US" altLang="de-DE" sz="2500" dirty="0"/>
          </a:p>
          <a:p>
            <a:pPr defTabSz="914400" eaLnBrk="1" hangingPunct="1">
              <a:lnSpc>
                <a:spcPts val="3600"/>
              </a:lnSpc>
            </a:pPr>
            <a:endParaRPr lang="en-US" altLang="de-DE" sz="2500" dirty="0"/>
          </a:p>
          <a:p>
            <a:pPr defTabSz="914400" eaLnBrk="1" hangingPunct="1">
              <a:lnSpc>
                <a:spcPts val="3600"/>
              </a:lnSpc>
            </a:pPr>
            <a:endParaRPr lang="en-US" altLang="de-DE" sz="2500" b="1" dirty="0">
              <a:solidFill>
                <a:srgbClr val="00B050"/>
              </a:solidFill>
            </a:endParaRP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/>
              <a:t>→</a:t>
            </a:r>
            <a:r>
              <a:rPr lang="en-US" altLang="de-DE" sz="2000" dirty="0" smtClean="0"/>
              <a:t>We need U</a:t>
            </a:r>
            <a:r>
              <a:rPr lang="en-US" altLang="de-DE" sz="2000" baseline="-25000" dirty="0" smtClean="0"/>
              <a:t>01</a:t>
            </a:r>
            <a:r>
              <a:rPr lang="en-US" altLang="de-DE" sz="2000" dirty="0" smtClean="0"/>
              <a:t> </a:t>
            </a:r>
            <a:r>
              <a:rPr lang="en-US" altLang="de-DE" sz="2000" dirty="0"/>
              <a:t>– U</a:t>
            </a:r>
            <a:r>
              <a:rPr lang="en-US" altLang="de-DE" sz="2000" baseline="-25000" dirty="0"/>
              <a:t>02</a:t>
            </a:r>
            <a:r>
              <a:rPr lang="en-US" altLang="de-DE" sz="2000" dirty="0"/>
              <a:t> </a:t>
            </a:r>
            <a:r>
              <a:rPr lang="en-US" altLang="de-DE" sz="2000" b="1" dirty="0" smtClean="0"/>
              <a:t>SEM</a:t>
            </a:r>
            <a:r>
              <a:rPr lang="en-US" altLang="de-DE" sz="2000" b="1" dirty="0" smtClean="0">
                <a:solidFill>
                  <a:srgbClr val="FF0000"/>
                </a:solidFill>
              </a:rPr>
              <a:t>I</a:t>
            </a:r>
            <a:r>
              <a:rPr lang="en-US" altLang="de-DE" sz="2000" b="1" dirty="0" smtClean="0"/>
              <a:t>1 – SEM</a:t>
            </a:r>
            <a:r>
              <a:rPr lang="en-US" altLang="de-DE" sz="2000" b="1" dirty="0" smtClean="0">
                <a:solidFill>
                  <a:srgbClr val="FF0000"/>
                </a:solidFill>
              </a:rPr>
              <a:t>I</a:t>
            </a:r>
            <a:r>
              <a:rPr lang="en-US" altLang="de-DE" sz="2000" b="1" dirty="0" smtClean="0"/>
              <a:t>2 (Stars Extraterrestrial Magnitude </a:t>
            </a:r>
            <a:r>
              <a:rPr lang="en-US" altLang="de-DE" sz="2000" b="1" dirty="0" smtClean="0">
                <a:solidFill>
                  <a:srgbClr val="FF0000"/>
                </a:solidFill>
              </a:rPr>
              <a:t>Instrumental</a:t>
            </a:r>
            <a:r>
              <a:rPr lang="en-US" altLang="de-DE" sz="2000" b="1" dirty="0" smtClean="0"/>
              <a:t>: </a:t>
            </a:r>
            <a:r>
              <a:rPr lang="en-GB" sz="2000" b="1" dirty="0" smtClean="0">
                <a:solidFill>
                  <a:srgbClr val="FFC000"/>
                </a:solidFill>
              </a:rPr>
              <a:t>I</a:t>
            </a:r>
            <a:r>
              <a:rPr lang="en-GB" sz="2000" b="1" baseline="-25000" dirty="0" smtClean="0">
                <a:solidFill>
                  <a:srgbClr val="FFC000"/>
                </a:solidFill>
              </a:rPr>
              <a:t>0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_inst</a:t>
            </a:r>
            <a:r>
              <a:rPr lang="en-US" altLang="de-DE" sz="2000" b="1" dirty="0" smtClean="0"/>
              <a:t> for astronomy)</a:t>
            </a:r>
            <a:r>
              <a:rPr lang="en-US" altLang="de-DE" sz="2000" dirty="0" smtClean="0"/>
              <a:t> from upper star to lower star.</a:t>
            </a: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</a:t>
            </a:r>
            <a:r>
              <a:rPr lang="en-US" altLang="de-DE" sz="2000" dirty="0" smtClean="0"/>
              <a:t> But </a:t>
            </a:r>
            <a:r>
              <a:rPr lang="en-US" altLang="de-DE" sz="2000" dirty="0"/>
              <a:t>U</a:t>
            </a:r>
            <a:r>
              <a:rPr lang="en-US" altLang="de-DE" sz="2000" baseline="-25000" dirty="0"/>
              <a:t>01</a:t>
            </a:r>
            <a:r>
              <a:rPr lang="en-US" altLang="de-DE" sz="2000" dirty="0" smtClean="0"/>
              <a:t> ~ ln(I</a:t>
            </a:r>
            <a:r>
              <a:rPr lang="en-US" altLang="de-DE" sz="2000" baseline="-25000" dirty="0" smtClean="0"/>
              <a:t>0inst1</a:t>
            </a:r>
            <a:r>
              <a:rPr lang="en-US" altLang="de-DE" sz="2000" dirty="0" smtClean="0"/>
              <a:t>) = ln(f◦I</a:t>
            </a:r>
            <a:r>
              <a:rPr lang="en-US" altLang="de-DE" sz="2000" baseline="-25000" dirty="0" smtClean="0"/>
              <a:t>01</a:t>
            </a:r>
            <a:r>
              <a:rPr lang="en-US" altLang="de-DE" sz="2000" dirty="0" smtClean="0"/>
              <a:t>) </a:t>
            </a:r>
            <a:r>
              <a:rPr lang="en-US" altLang="de-DE" sz="2000" b="1" dirty="0"/>
              <a:t>→</a:t>
            </a:r>
            <a:r>
              <a:rPr lang="en-US" altLang="de-DE" sz="2000" dirty="0"/>
              <a:t> U</a:t>
            </a:r>
            <a:r>
              <a:rPr lang="en-US" altLang="de-DE" sz="2000" baseline="-25000" dirty="0"/>
              <a:t>01</a:t>
            </a:r>
            <a:r>
              <a:rPr lang="en-US" altLang="de-DE" sz="2000" dirty="0"/>
              <a:t> – U</a:t>
            </a:r>
            <a:r>
              <a:rPr lang="en-US" altLang="de-DE" sz="2000" baseline="-25000" dirty="0"/>
              <a:t>02</a:t>
            </a:r>
            <a:r>
              <a:rPr lang="en-US" altLang="de-DE" sz="2000" dirty="0"/>
              <a:t> </a:t>
            </a:r>
            <a:r>
              <a:rPr lang="en-US" altLang="de-DE" sz="2000" dirty="0" smtClean="0"/>
              <a:t>= ln(</a:t>
            </a:r>
            <a:r>
              <a:rPr lang="en-US" altLang="de-DE" sz="2000" dirty="0"/>
              <a:t>f◦</a:t>
            </a:r>
            <a:r>
              <a:rPr lang="en-US" altLang="de-DE" sz="2000" dirty="0" smtClean="0"/>
              <a:t>I</a:t>
            </a:r>
            <a:r>
              <a:rPr lang="en-US" altLang="de-DE" sz="2000" baseline="-25000" dirty="0" smtClean="0"/>
              <a:t>01</a:t>
            </a:r>
            <a:r>
              <a:rPr lang="en-US" altLang="de-DE" sz="2000" dirty="0" smtClean="0"/>
              <a:t>/</a:t>
            </a:r>
            <a:r>
              <a:rPr lang="en-US" altLang="de-DE" sz="2000" dirty="0"/>
              <a:t>f◦</a:t>
            </a:r>
            <a:r>
              <a:rPr lang="en-US" altLang="de-DE" sz="2000" dirty="0" smtClean="0"/>
              <a:t>I</a:t>
            </a:r>
            <a:r>
              <a:rPr lang="en-US" altLang="de-DE" sz="2000" baseline="-25000" dirty="0" smtClean="0"/>
              <a:t>02</a:t>
            </a:r>
            <a:r>
              <a:rPr lang="en-US" altLang="de-DE" sz="2000" dirty="0" smtClean="0"/>
              <a:t>) = ln(I</a:t>
            </a:r>
            <a:r>
              <a:rPr lang="en-US" altLang="de-DE" sz="2000" baseline="-25000" dirty="0" smtClean="0"/>
              <a:t>01</a:t>
            </a:r>
            <a:r>
              <a:rPr lang="en-US" altLang="de-DE" sz="2000" dirty="0" smtClean="0"/>
              <a:t>/I</a:t>
            </a:r>
            <a:r>
              <a:rPr lang="en-US" altLang="de-DE" sz="2000" baseline="-25000" dirty="0" smtClean="0"/>
              <a:t>02</a:t>
            </a:r>
            <a:r>
              <a:rPr lang="en-US" altLang="de-DE" sz="2000" dirty="0" smtClean="0"/>
              <a:t>) = M1-M2:</a:t>
            </a: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dirty="0" smtClean="0"/>
              <a:t>We only need </a:t>
            </a:r>
            <a:r>
              <a:rPr lang="en-US" altLang="de-DE" sz="2000" b="1" dirty="0" smtClean="0"/>
              <a:t>Stars Extraterrestrial Magnitude (SEM or </a:t>
            </a:r>
            <a:r>
              <a:rPr lang="en-GB" sz="2000" b="1" dirty="0">
                <a:solidFill>
                  <a:srgbClr val="FFC000"/>
                </a:solidFill>
              </a:rPr>
              <a:t>I</a:t>
            </a:r>
            <a:r>
              <a:rPr lang="en-GB" sz="2000" b="1" baseline="-25000" dirty="0">
                <a:solidFill>
                  <a:srgbClr val="FFC000"/>
                </a:solidFill>
              </a:rPr>
              <a:t>0</a:t>
            </a:r>
            <a:r>
              <a:rPr lang="en-US" altLang="de-DE" sz="2000" b="1" dirty="0" smtClean="0"/>
              <a:t>) -&gt; </a:t>
            </a:r>
            <a:r>
              <a:rPr lang="en-US" altLang="de-DE" sz="2000" b="1" dirty="0" smtClean="0">
                <a:solidFill>
                  <a:srgbClr val="FF0000"/>
                </a:solidFill>
              </a:rPr>
              <a:t>Catalog</a:t>
            </a:r>
            <a:endParaRPr lang="en-US" altLang="de-DE" sz="20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383885" y="3856189"/>
            <a:ext cx="4524007" cy="6504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7211047" y="820435"/>
            <a:ext cx="2270359" cy="6452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2500" kern="0" dirty="0" smtClean="0">
                <a:solidFill>
                  <a:srgbClr val="FF0000"/>
                </a:solidFill>
              </a:rPr>
              <a:t>Beer-Lambert</a:t>
            </a:r>
          </a:p>
        </p:txBody>
      </p:sp>
      <p:sp>
        <p:nvSpPr>
          <p:cNvPr id="44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565393"/>
      </p:ext>
    </p:extLst>
  </p:cSld>
  <p:clrMapOvr>
    <a:masterClrMapping/>
  </p:clrMapOvr>
  <p:transition advTm="1708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How to get </a:t>
            </a:r>
            <a:r>
              <a:rPr lang="en-GB" sz="2000" dirty="0">
                <a:solidFill>
                  <a:srgbClr val="FFC000"/>
                </a:solidFill>
              </a:rPr>
              <a:t>I</a:t>
            </a:r>
            <a:r>
              <a:rPr lang="en-GB" sz="2000" baseline="-25000" dirty="0">
                <a:solidFill>
                  <a:srgbClr val="FFC000"/>
                </a:solidFill>
              </a:rPr>
              <a:t>0</a:t>
            </a:r>
            <a:r>
              <a:rPr lang="en-GB" sz="2000" baseline="-25000" dirty="0">
                <a:solidFill>
                  <a:srgbClr val="FF0000"/>
                </a:solidFill>
              </a:rPr>
              <a:t>_inst</a:t>
            </a:r>
            <a:r>
              <a:rPr lang="en-GB" altLang="de-DE" sz="1875" kern="0" dirty="0" smtClean="0"/>
              <a:t>  (</a:t>
            </a:r>
            <a:r>
              <a:rPr lang="en-GB" sz="2000" dirty="0">
                <a:solidFill>
                  <a:srgbClr val="FFC000"/>
                </a:solidFill>
              </a:rPr>
              <a:t>V</a:t>
            </a:r>
            <a:r>
              <a:rPr lang="en-GB" sz="2000" baseline="-25000" dirty="0">
                <a:solidFill>
                  <a:srgbClr val="FFC000"/>
                </a:solidFill>
              </a:rPr>
              <a:t>0</a:t>
            </a:r>
            <a:r>
              <a:rPr lang="en-GB" altLang="de-DE" sz="1875" kern="0" dirty="0" smtClean="0"/>
              <a:t>)</a:t>
            </a:r>
            <a:endParaRPr lang="en-GB" altLang="de-DE" sz="1875" kern="0" dirty="0"/>
          </a:p>
        </p:txBody>
      </p:sp>
      <p:grpSp>
        <p:nvGrpSpPr>
          <p:cNvPr id="8" name="Gruppieren 3174"/>
          <p:cNvGrpSpPr>
            <a:grpSpLocks/>
          </p:cNvGrpSpPr>
          <p:nvPr/>
        </p:nvGrpSpPr>
        <p:grpSpPr bwMode="auto">
          <a:xfrm>
            <a:off x="1331640" y="980728"/>
            <a:ext cx="6764150" cy="2818416"/>
            <a:chOff x="8470175" y="16202025"/>
            <a:chExt cx="7190642" cy="3947100"/>
          </a:xfrm>
        </p:grpSpPr>
        <p:grpSp>
          <p:nvGrpSpPr>
            <p:cNvPr id="11" name="Gruppieren 3159"/>
            <p:cNvGrpSpPr>
              <a:grpSpLocks/>
            </p:cNvGrpSpPr>
            <p:nvPr/>
          </p:nvGrpSpPr>
          <p:grpSpPr bwMode="auto">
            <a:xfrm>
              <a:off x="8470175" y="16202025"/>
              <a:ext cx="7190642" cy="3362984"/>
              <a:chOff x="8470175" y="16716375"/>
              <a:chExt cx="7190642" cy="3362984"/>
            </a:xfrm>
          </p:grpSpPr>
          <p:grpSp>
            <p:nvGrpSpPr>
              <p:cNvPr id="13" name="Gruppieren 18"/>
              <p:cNvGrpSpPr>
                <a:grpSpLocks/>
              </p:cNvGrpSpPr>
              <p:nvPr/>
            </p:nvGrpSpPr>
            <p:grpSpPr bwMode="auto">
              <a:xfrm>
                <a:off x="8481289" y="16716375"/>
                <a:ext cx="6485223" cy="3362984"/>
                <a:chOff x="8481289" y="16725900"/>
                <a:chExt cx="6485223" cy="3362984"/>
              </a:xfrm>
            </p:grpSpPr>
            <p:sp>
              <p:nvSpPr>
                <p:cNvPr id="35" name="Rechteck 34"/>
                <p:cNvSpPr/>
                <p:nvPr/>
              </p:nvSpPr>
              <p:spPr>
                <a:xfrm>
                  <a:off x="8481289" y="16735426"/>
                  <a:ext cx="6088785" cy="33534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36" name="Gruppieren 10"/>
                <p:cNvGrpSpPr>
                  <a:grpSpLocks/>
                </p:cNvGrpSpPr>
                <p:nvPr/>
              </p:nvGrpSpPr>
              <p:grpSpPr bwMode="auto">
                <a:xfrm>
                  <a:off x="12177612" y="19260832"/>
                  <a:ext cx="528738" cy="789293"/>
                  <a:chOff x="11396562" y="18727432"/>
                  <a:chExt cx="528738" cy="789293"/>
                </a:xfrm>
              </p:grpSpPr>
              <p:sp>
                <p:nvSpPr>
                  <p:cNvPr id="41" name="Rechteck 40"/>
                  <p:cNvSpPr/>
                  <p:nvPr/>
                </p:nvSpPr>
                <p:spPr>
                  <a:xfrm>
                    <a:off x="11396378" y="19145830"/>
                    <a:ext cx="528700" cy="371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2" name="Flussdiagramm: Verzögerung 41"/>
                  <p:cNvSpPr/>
                  <p:nvPr/>
                </p:nvSpPr>
                <p:spPr>
                  <a:xfrm rot="16200000">
                    <a:off x="11451931" y="18672683"/>
                    <a:ext cx="417594" cy="528700"/>
                  </a:xfrm>
                  <a:prstGeom prst="flowChartDelay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37" name="Gerade Verbindung 12"/>
                <p:cNvCxnSpPr/>
                <p:nvPr/>
              </p:nvCxnSpPr>
              <p:spPr>
                <a:xfrm>
                  <a:off x="12442571" y="16735427"/>
                  <a:ext cx="0" cy="240077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8515350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/>
                    <a:t>TSM</a:t>
                  </a:r>
                  <a:endParaRPr lang="en-US" altLang="en-US" sz="3500"/>
                </a:p>
              </p:txBody>
            </p:sp>
            <p:sp>
              <p:nvSpPr>
                <p:cNvPr id="39" name="Textfeld 58"/>
                <p:cNvSpPr txBox="1">
                  <a:spLocks noChangeArrowheads="1"/>
                </p:cNvSpPr>
                <p:nvPr/>
              </p:nvSpPr>
              <p:spPr bwMode="auto">
                <a:xfrm>
                  <a:off x="13287375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 dirty="0"/>
                    <a:t>OSM</a:t>
                  </a:r>
                  <a:endParaRPr lang="en-US" altLang="en-US" sz="3500" dirty="0"/>
                </a:p>
              </p:txBody>
            </p:sp>
            <p:sp>
              <p:nvSpPr>
                <p:cNvPr id="40" name="Textfeld 59"/>
                <p:cNvSpPr txBox="1">
                  <a:spLocks noChangeArrowheads="1"/>
                </p:cNvSpPr>
                <p:nvPr/>
              </p:nvSpPr>
              <p:spPr bwMode="auto">
                <a:xfrm>
                  <a:off x="12081805" y="19625860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STP</a:t>
                  </a:r>
                  <a:endParaRPr lang="en-US" altLang="en-US" sz="2200"/>
                </a:p>
              </p:txBody>
            </p:sp>
          </p:grpSp>
          <p:grpSp>
            <p:nvGrpSpPr>
              <p:cNvPr id="14" name="Gruppieren 3139"/>
              <p:cNvGrpSpPr>
                <a:grpSpLocks/>
              </p:cNvGrpSpPr>
              <p:nvPr/>
            </p:nvGrpSpPr>
            <p:grpSpPr bwMode="auto">
              <a:xfrm>
                <a:off x="8470175" y="18265964"/>
                <a:ext cx="3642439" cy="1682289"/>
                <a:chOff x="8470175" y="18265964"/>
                <a:chExt cx="3642439" cy="1682289"/>
              </a:xfrm>
            </p:grpSpPr>
            <p:sp>
              <p:nvSpPr>
                <p:cNvPr id="29" name="Stern mit 5 Zacken 28"/>
                <p:cNvSpPr/>
                <p:nvPr/>
              </p:nvSpPr>
              <p:spPr>
                <a:xfrm>
                  <a:off x="8692451" y="18574114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Textfeld 66"/>
                <p:cNvSpPr txBox="1">
                  <a:spLocks noChangeArrowheads="1"/>
                </p:cNvSpPr>
                <p:nvPr/>
              </p:nvSpPr>
              <p:spPr bwMode="auto">
                <a:xfrm>
                  <a:off x="8481268" y="18822792"/>
                  <a:ext cx="851024" cy="533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de-DE" altLang="en-US" sz="2200" dirty="0"/>
                    <a:t>U</a:t>
                  </a:r>
                  <a:r>
                    <a:rPr lang="de-DE" altLang="en-US" sz="2200" baseline="-25000" dirty="0"/>
                    <a:t>02</a:t>
                  </a:r>
                  <a:endParaRPr lang="en-US" altLang="en-US" sz="2200" baseline="-25000" dirty="0"/>
                </a:p>
              </p:txBody>
            </p:sp>
            <p:sp>
              <p:nvSpPr>
                <p:cNvPr id="31" name="Textfeld 68"/>
                <p:cNvSpPr txBox="1">
                  <a:spLocks noChangeArrowheads="1"/>
                </p:cNvSpPr>
                <p:nvPr/>
              </p:nvSpPr>
              <p:spPr bwMode="auto">
                <a:xfrm>
                  <a:off x="8470175" y="18265964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 dirty="0"/>
                    <a:t>Lower Star</a:t>
                  </a:r>
                  <a:endParaRPr lang="en-US" altLang="en-US" sz="1600" i="1" baseline="-25000" dirty="0"/>
                </a:p>
              </p:txBody>
            </p:sp>
            <p:cxnSp>
              <p:nvCxnSpPr>
                <p:cNvPr id="32" name="Gerade Verbindung 22"/>
                <p:cNvCxnSpPr/>
                <p:nvPr/>
              </p:nvCxnSpPr>
              <p:spPr>
                <a:xfrm>
                  <a:off x="9063971" y="18823401"/>
                  <a:ext cx="3018197" cy="803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feld 74"/>
                <p:cNvSpPr txBox="1">
                  <a:spLocks noChangeArrowheads="1"/>
                </p:cNvSpPr>
                <p:nvPr/>
              </p:nvSpPr>
              <p:spPr bwMode="auto">
                <a:xfrm>
                  <a:off x="11476066" y="19517366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  <p:sp>
              <p:nvSpPr>
                <p:cNvPr id="34" name="Textfeld 88"/>
                <p:cNvSpPr txBox="1">
                  <a:spLocks noChangeArrowheads="1"/>
                </p:cNvSpPr>
                <p:nvPr/>
              </p:nvSpPr>
              <p:spPr bwMode="auto">
                <a:xfrm>
                  <a:off x="10037326" y="19008882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5" name="Gruppieren 3158"/>
              <p:cNvGrpSpPr>
                <a:grpSpLocks/>
              </p:cNvGrpSpPr>
              <p:nvPr/>
            </p:nvGrpSpPr>
            <p:grpSpPr bwMode="auto">
              <a:xfrm>
                <a:off x="12674130" y="17454345"/>
                <a:ext cx="2986687" cy="2054975"/>
                <a:chOff x="12683655" y="17454345"/>
                <a:chExt cx="2986687" cy="2054975"/>
              </a:xfrm>
            </p:grpSpPr>
            <p:sp>
              <p:nvSpPr>
                <p:cNvPr id="23" name="Stern mit 5 Zacken 22"/>
                <p:cNvSpPr/>
                <p:nvPr/>
              </p:nvSpPr>
              <p:spPr>
                <a:xfrm>
                  <a:off x="13963576" y="17488052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" name="Textfeld 64"/>
                <p:cNvSpPr txBox="1">
                  <a:spLocks noChangeArrowheads="1"/>
                </p:cNvSpPr>
                <p:nvPr/>
              </p:nvSpPr>
              <p:spPr bwMode="auto">
                <a:xfrm>
                  <a:off x="13991205" y="17720248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0S</a:t>
                  </a:r>
                  <a:endParaRPr lang="en-US" altLang="en-US" sz="2200" baseline="-25000"/>
                </a:p>
              </p:txBody>
            </p:sp>
            <p:sp>
              <p:nvSpPr>
                <p:cNvPr id="25" name="Textfeld 69"/>
                <p:cNvSpPr txBox="1">
                  <a:spLocks noChangeArrowheads="1"/>
                </p:cNvSpPr>
                <p:nvPr/>
              </p:nvSpPr>
              <p:spPr bwMode="auto">
                <a:xfrm>
                  <a:off x="12805824" y="17454345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Only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6" name="Gerade Verbindung 79"/>
                <p:cNvCxnSpPr/>
                <p:nvPr/>
              </p:nvCxnSpPr>
              <p:spPr>
                <a:xfrm flipH="1">
                  <a:off x="12706127" y="17808790"/>
                  <a:ext cx="1284441" cy="14528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feld 87"/>
                <p:cNvSpPr txBox="1">
                  <a:spLocks noChangeArrowheads="1"/>
                </p:cNvSpPr>
                <p:nvPr/>
              </p:nvSpPr>
              <p:spPr bwMode="auto">
                <a:xfrm>
                  <a:off x="12683655" y="19078433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S</a:t>
                  </a:r>
                  <a:endParaRPr lang="en-US" altLang="en-US" sz="2200" baseline="-25000"/>
                </a:p>
              </p:txBody>
            </p:sp>
            <p:sp>
              <p:nvSpPr>
                <p:cNvPr id="28" name="Textfeld 89"/>
                <p:cNvSpPr txBox="1">
                  <a:spLocks noChangeArrowheads="1"/>
                </p:cNvSpPr>
                <p:nvPr/>
              </p:nvSpPr>
              <p:spPr bwMode="auto">
                <a:xfrm>
                  <a:off x="13422206" y="18179641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6" name="Gruppieren 3157"/>
              <p:cNvGrpSpPr>
                <a:grpSpLocks/>
              </p:cNvGrpSpPr>
              <p:nvPr/>
            </p:nvGrpSpPr>
            <p:grpSpPr bwMode="auto">
              <a:xfrm>
                <a:off x="10498475" y="16789589"/>
                <a:ext cx="1943506" cy="2471243"/>
                <a:chOff x="10498475" y="16789589"/>
                <a:chExt cx="1943506" cy="2471243"/>
              </a:xfrm>
            </p:grpSpPr>
            <p:sp>
              <p:nvSpPr>
                <p:cNvPr id="17" name="Stern mit 5 Zacken 16"/>
                <p:cNvSpPr/>
                <p:nvPr/>
              </p:nvSpPr>
              <p:spPr>
                <a:xfrm>
                  <a:off x="10873936" y="16973600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Textfeld 65"/>
                <p:cNvSpPr txBox="1">
                  <a:spLocks noChangeArrowheads="1"/>
                </p:cNvSpPr>
                <p:nvPr/>
              </p:nvSpPr>
              <p:spPr bwMode="auto">
                <a:xfrm>
                  <a:off x="10498475" y="17192735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01</a:t>
                  </a:r>
                  <a:endParaRPr lang="en-US" altLang="en-US" sz="2200" baseline="-25000"/>
                </a:p>
              </p:txBody>
            </p:sp>
            <p:sp>
              <p:nvSpPr>
                <p:cNvPr id="19" name="Textfeld 67"/>
                <p:cNvSpPr txBox="1">
                  <a:spLocks noChangeArrowheads="1"/>
                </p:cNvSpPr>
                <p:nvPr/>
              </p:nvSpPr>
              <p:spPr bwMode="auto">
                <a:xfrm>
                  <a:off x="11146700" y="16789589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Upper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0" name="Gerade Verbindung 75"/>
                <p:cNvCxnSpPr/>
                <p:nvPr/>
              </p:nvCxnSpPr>
              <p:spPr>
                <a:xfrm>
                  <a:off x="11196237" y="17356263"/>
                  <a:ext cx="1120908" cy="18688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feld 86"/>
                <p:cNvSpPr txBox="1">
                  <a:spLocks noChangeArrowheads="1"/>
                </p:cNvSpPr>
                <p:nvPr/>
              </p:nvSpPr>
              <p:spPr bwMode="auto">
                <a:xfrm>
                  <a:off x="11802247" y="18829945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  <p:sp>
              <p:nvSpPr>
                <p:cNvPr id="22" name="Textfeld 90"/>
                <p:cNvSpPr txBox="1">
                  <a:spLocks noChangeArrowheads="1"/>
                </p:cNvSpPr>
                <p:nvPr/>
              </p:nvSpPr>
              <p:spPr bwMode="auto">
                <a:xfrm>
                  <a:off x="11230496" y="17936337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</p:grpSp>
        <p:sp>
          <p:nvSpPr>
            <p:cNvPr id="12" name="Textfeld 3173"/>
            <p:cNvSpPr txBox="1">
              <a:spLocks noChangeArrowheads="1"/>
            </p:cNvSpPr>
            <p:nvPr/>
          </p:nvSpPr>
          <p:spPr bwMode="auto">
            <a:xfrm>
              <a:off x="8470175" y="19564350"/>
              <a:ext cx="6119741" cy="584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i="1"/>
                <a:t>U</a:t>
              </a:r>
              <a:r>
                <a:rPr lang="en-US" altLang="en-US" sz="1600" i="1" baseline="-25000"/>
                <a:t>01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0S</a:t>
              </a:r>
              <a:r>
                <a:rPr lang="en-US" altLang="en-US" sz="1600" i="1"/>
                <a:t>: stars‘ magnitude   //    U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Measured magnitude  //  m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airmasses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3068960"/>
            <a:ext cx="8856276" cy="326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ts val="3600"/>
              </a:lnSpc>
            </a:pPr>
            <a:endParaRPr lang="en-US" altLang="de-DE" sz="2500" dirty="0"/>
          </a:p>
          <a:p>
            <a:pPr defTabSz="914400" eaLnBrk="1" hangingPunct="1">
              <a:lnSpc>
                <a:spcPts val="3600"/>
              </a:lnSpc>
            </a:pPr>
            <a:endParaRPr lang="en-US" altLang="de-DE" sz="2500" b="1" dirty="0">
              <a:solidFill>
                <a:srgbClr val="00B050"/>
              </a:solidFill>
            </a:endParaRP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 </a:t>
            </a:r>
            <a:r>
              <a:rPr lang="en-US" altLang="de-DE" sz="2000" dirty="0" smtClean="0"/>
              <a:t>With SEM Catalog and TSM (U1 and U2 meas.) we can make monitoring of optical depth and AOD and get rid of instrumental function (no need SEMI)</a:t>
            </a: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</a:t>
            </a:r>
            <a:r>
              <a:rPr lang="en-US" altLang="de-DE" sz="2000" dirty="0" smtClean="0"/>
              <a:t> With optical depth and U1 and U2 measurements we get SEMI1 and SEMI2, we store these values. Later OSM =  </a:t>
            </a:r>
            <a:r>
              <a:rPr lang="en-GB" sz="2000" dirty="0" smtClean="0"/>
              <a:t>one star photometry with Star 1 and Star 2</a:t>
            </a:r>
            <a:endParaRPr lang="en-US" altLang="de-DE" sz="2000" dirty="0">
              <a:solidFill>
                <a:srgbClr val="FF0000"/>
              </a:solidFill>
            </a:endParaRPr>
          </a:p>
        </p:txBody>
      </p:sp>
      <p:sp>
        <p:nvSpPr>
          <p:cNvPr id="43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114273"/>
      </p:ext>
    </p:extLst>
  </p:cSld>
  <p:clrMapOvr>
    <a:masterClrMapping/>
  </p:clrMapOvr>
  <p:transition advTm="57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Two stars measurements: summary</a:t>
            </a:r>
            <a:endParaRPr lang="en-GB" altLang="de-DE" sz="1875" kern="0" dirty="0"/>
          </a:p>
        </p:txBody>
      </p:sp>
      <p:grpSp>
        <p:nvGrpSpPr>
          <p:cNvPr id="8" name="Gruppieren 3174"/>
          <p:cNvGrpSpPr>
            <a:grpSpLocks/>
          </p:cNvGrpSpPr>
          <p:nvPr/>
        </p:nvGrpSpPr>
        <p:grpSpPr bwMode="auto">
          <a:xfrm>
            <a:off x="1185324" y="980728"/>
            <a:ext cx="7700254" cy="2890424"/>
            <a:chOff x="8470175" y="16202025"/>
            <a:chExt cx="7190642" cy="3947100"/>
          </a:xfrm>
        </p:grpSpPr>
        <p:grpSp>
          <p:nvGrpSpPr>
            <p:cNvPr id="11" name="Gruppieren 3159"/>
            <p:cNvGrpSpPr>
              <a:grpSpLocks/>
            </p:cNvGrpSpPr>
            <p:nvPr/>
          </p:nvGrpSpPr>
          <p:grpSpPr bwMode="auto">
            <a:xfrm>
              <a:off x="8470175" y="16202025"/>
              <a:ext cx="7190642" cy="3362984"/>
              <a:chOff x="8470175" y="16716375"/>
              <a:chExt cx="7190642" cy="3362984"/>
            </a:xfrm>
          </p:grpSpPr>
          <p:grpSp>
            <p:nvGrpSpPr>
              <p:cNvPr id="13" name="Gruppieren 18"/>
              <p:cNvGrpSpPr>
                <a:grpSpLocks/>
              </p:cNvGrpSpPr>
              <p:nvPr/>
            </p:nvGrpSpPr>
            <p:grpSpPr bwMode="auto">
              <a:xfrm>
                <a:off x="8481289" y="16716375"/>
                <a:ext cx="6485223" cy="3362984"/>
                <a:chOff x="8481289" y="16725900"/>
                <a:chExt cx="6485223" cy="3362984"/>
              </a:xfrm>
            </p:grpSpPr>
            <p:sp>
              <p:nvSpPr>
                <p:cNvPr id="35" name="Rechteck 34"/>
                <p:cNvSpPr/>
                <p:nvPr/>
              </p:nvSpPr>
              <p:spPr>
                <a:xfrm>
                  <a:off x="8481289" y="16735426"/>
                  <a:ext cx="6088785" cy="33534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36" name="Gruppieren 10"/>
                <p:cNvGrpSpPr>
                  <a:grpSpLocks/>
                </p:cNvGrpSpPr>
                <p:nvPr/>
              </p:nvGrpSpPr>
              <p:grpSpPr bwMode="auto">
                <a:xfrm>
                  <a:off x="12177612" y="19260832"/>
                  <a:ext cx="528738" cy="789293"/>
                  <a:chOff x="11396562" y="18727432"/>
                  <a:chExt cx="528738" cy="789293"/>
                </a:xfrm>
              </p:grpSpPr>
              <p:sp>
                <p:nvSpPr>
                  <p:cNvPr id="41" name="Rechteck 40"/>
                  <p:cNvSpPr/>
                  <p:nvPr/>
                </p:nvSpPr>
                <p:spPr>
                  <a:xfrm>
                    <a:off x="11396378" y="19145830"/>
                    <a:ext cx="528700" cy="371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2" name="Flussdiagramm: Verzögerung 41"/>
                  <p:cNvSpPr/>
                  <p:nvPr/>
                </p:nvSpPr>
                <p:spPr>
                  <a:xfrm rot="16200000">
                    <a:off x="11451931" y="18672683"/>
                    <a:ext cx="417594" cy="528700"/>
                  </a:xfrm>
                  <a:prstGeom prst="flowChartDelay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37" name="Gerade Verbindung 12"/>
                <p:cNvCxnSpPr/>
                <p:nvPr/>
              </p:nvCxnSpPr>
              <p:spPr>
                <a:xfrm>
                  <a:off x="12442571" y="16735427"/>
                  <a:ext cx="0" cy="240077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8515350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/>
                    <a:t>TSM</a:t>
                  </a:r>
                  <a:endParaRPr lang="en-US" altLang="en-US" sz="3500"/>
                </a:p>
              </p:txBody>
            </p:sp>
            <p:sp>
              <p:nvSpPr>
                <p:cNvPr id="39" name="Textfeld 58"/>
                <p:cNvSpPr txBox="1">
                  <a:spLocks noChangeArrowheads="1"/>
                </p:cNvSpPr>
                <p:nvPr/>
              </p:nvSpPr>
              <p:spPr bwMode="auto">
                <a:xfrm>
                  <a:off x="13287375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 dirty="0"/>
                    <a:t>OSM</a:t>
                  </a:r>
                  <a:endParaRPr lang="en-US" altLang="en-US" sz="3500" dirty="0"/>
                </a:p>
              </p:txBody>
            </p:sp>
            <p:sp>
              <p:nvSpPr>
                <p:cNvPr id="40" name="Textfeld 59"/>
                <p:cNvSpPr txBox="1">
                  <a:spLocks noChangeArrowheads="1"/>
                </p:cNvSpPr>
                <p:nvPr/>
              </p:nvSpPr>
              <p:spPr bwMode="auto">
                <a:xfrm>
                  <a:off x="12081805" y="19625860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STP</a:t>
                  </a:r>
                  <a:endParaRPr lang="en-US" altLang="en-US" sz="2200"/>
                </a:p>
              </p:txBody>
            </p:sp>
          </p:grpSp>
          <p:grpSp>
            <p:nvGrpSpPr>
              <p:cNvPr id="14" name="Gruppieren 3139"/>
              <p:cNvGrpSpPr>
                <a:grpSpLocks/>
              </p:cNvGrpSpPr>
              <p:nvPr/>
            </p:nvGrpSpPr>
            <p:grpSpPr bwMode="auto">
              <a:xfrm>
                <a:off x="8470175" y="18265964"/>
                <a:ext cx="3642439" cy="1682289"/>
                <a:chOff x="8470175" y="18265964"/>
                <a:chExt cx="3642439" cy="1682289"/>
              </a:xfrm>
            </p:grpSpPr>
            <p:sp>
              <p:nvSpPr>
                <p:cNvPr id="29" name="Stern mit 5 Zacken 28"/>
                <p:cNvSpPr/>
                <p:nvPr/>
              </p:nvSpPr>
              <p:spPr>
                <a:xfrm>
                  <a:off x="8692451" y="18574114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Textfeld 66"/>
                <p:cNvSpPr txBox="1">
                  <a:spLocks noChangeArrowheads="1"/>
                </p:cNvSpPr>
                <p:nvPr/>
              </p:nvSpPr>
              <p:spPr bwMode="auto">
                <a:xfrm>
                  <a:off x="8481268" y="18822792"/>
                  <a:ext cx="851024" cy="533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de-DE" altLang="en-US" sz="2200" dirty="0"/>
                    <a:t>U</a:t>
                  </a:r>
                  <a:r>
                    <a:rPr lang="de-DE" altLang="en-US" sz="2200" baseline="-25000" dirty="0"/>
                    <a:t>02</a:t>
                  </a:r>
                  <a:endParaRPr lang="en-US" altLang="en-US" sz="2200" baseline="-25000" dirty="0"/>
                </a:p>
              </p:txBody>
            </p:sp>
            <p:sp>
              <p:nvSpPr>
                <p:cNvPr id="31" name="Textfeld 68"/>
                <p:cNvSpPr txBox="1">
                  <a:spLocks noChangeArrowheads="1"/>
                </p:cNvSpPr>
                <p:nvPr/>
              </p:nvSpPr>
              <p:spPr bwMode="auto">
                <a:xfrm>
                  <a:off x="8470175" y="18265964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 dirty="0"/>
                    <a:t>Lower Star</a:t>
                  </a:r>
                  <a:endParaRPr lang="en-US" altLang="en-US" sz="1600" i="1" baseline="-25000" dirty="0"/>
                </a:p>
              </p:txBody>
            </p:sp>
            <p:cxnSp>
              <p:nvCxnSpPr>
                <p:cNvPr id="32" name="Gerade Verbindung 22"/>
                <p:cNvCxnSpPr/>
                <p:nvPr/>
              </p:nvCxnSpPr>
              <p:spPr>
                <a:xfrm>
                  <a:off x="9063971" y="18823401"/>
                  <a:ext cx="3018197" cy="803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feld 74"/>
                <p:cNvSpPr txBox="1">
                  <a:spLocks noChangeArrowheads="1"/>
                </p:cNvSpPr>
                <p:nvPr/>
              </p:nvSpPr>
              <p:spPr bwMode="auto">
                <a:xfrm>
                  <a:off x="11476066" y="19517366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  <p:sp>
              <p:nvSpPr>
                <p:cNvPr id="34" name="Textfeld 88"/>
                <p:cNvSpPr txBox="1">
                  <a:spLocks noChangeArrowheads="1"/>
                </p:cNvSpPr>
                <p:nvPr/>
              </p:nvSpPr>
              <p:spPr bwMode="auto">
                <a:xfrm>
                  <a:off x="10037326" y="19008882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5" name="Gruppieren 3158"/>
              <p:cNvGrpSpPr>
                <a:grpSpLocks/>
              </p:cNvGrpSpPr>
              <p:nvPr/>
            </p:nvGrpSpPr>
            <p:grpSpPr bwMode="auto">
              <a:xfrm>
                <a:off x="12674130" y="17454345"/>
                <a:ext cx="2986687" cy="2054975"/>
                <a:chOff x="12683655" y="17454345"/>
                <a:chExt cx="2986687" cy="2054975"/>
              </a:xfrm>
            </p:grpSpPr>
            <p:sp>
              <p:nvSpPr>
                <p:cNvPr id="23" name="Stern mit 5 Zacken 22"/>
                <p:cNvSpPr/>
                <p:nvPr/>
              </p:nvSpPr>
              <p:spPr>
                <a:xfrm>
                  <a:off x="13963576" y="17488052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" name="Textfeld 64"/>
                <p:cNvSpPr txBox="1">
                  <a:spLocks noChangeArrowheads="1"/>
                </p:cNvSpPr>
                <p:nvPr/>
              </p:nvSpPr>
              <p:spPr bwMode="auto">
                <a:xfrm>
                  <a:off x="13991205" y="17720248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0S</a:t>
                  </a:r>
                  <a:endParaRPr lang="en-US" altLang="en-US" sz="2200" baseline="-25000"/>
                </a:p>
              </p:txBody>
            </p:sp>
            <p:sp>
              <p:nvSpPr>
                <p:cNvPr id="25" name="Textfeld 69"/>
                <p:cNvSpPr txBox="1">
                  <a:spLocks noChangeArrowheads="1"/>
                </p:cNvSpPr>
                <p:nvPr/>
              </p:nvSpPr>
              <p:spPr bwMode="auto">
                <a:xfrm>
                  <a:off x="12805824" y="17454345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Only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6" name="Gerade Verbindung 79"/>
                <p:cNvCxnSpPr/>
                <p:nvPr/>
              </p:nvCxnSpPr>
              <p:spPr>
                <a:xfrm flipH="1">
                  <a:off x="12706127" y="17808790"/>
                  <a:ext cx="1284441" cy="14528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feld 87"/>
                <p:cNvSpPr txBox="1">
                  <a:spLocks noChangeArrowheads="1"/>
                </p:cNvSpPr>
                <p:nvPr/>
              </p:nvSpPr>
              <p:spPr bwMode="auto">
                <a:xfrm>
                  <a:off x="12683655" y="19078433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S</a:t>
                  </a:r>
                  <a:endParaRPr lang="en-US" altLang="en-US" sz="2200" baseline="-25000"/>
                </a:p>
              </p:txBody>
            </p:sp>
            <p:sp>
              <p:nvSpPr>
                <p:cNvPr id="28" name="Textfeld 89"/>
                <p:cNvSpPr txBox="1">
                  <a:spLocks noChangeArrowheads="1"/>
                </p:cNvSpPr>
                <p:nvPr/>
              </p:nvSpPr>
              <p:spPr bwMode="auto">
                <a:xfrm>
                  <a:off x="13422206" y="18179641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6" name="Gruppieren 3157"/>
              <p:cNvGrpSpPr>
                <a:grpSpLocks/>
              </p:cNvGrpSpPr>
              <p:nvPr/>
            </p:nvGrpSpPr>
            <p:grpSpPr bwMode="auto">
              <a:xfrm>
                <a:off x="10498475" y="16789589"/>
                <a:ext cx="1943506" cy="2471243"/>
                <a:chOff x="10498475" y="16789589"/>
                <a:chExt cx="1943506" cy="2471243"/>
              </a:xfrm>
            </p:grpSpPr>
            <p:sp>
              <p:nvSpPr>
                <p:cNvPr id="17" name="Stern mit 5 Zacken 16"/>
                <p:cNvSpPr/>
                <p:nvPr/>
              </p:nvSpPr>
              <p:spPr>
                <a:xfrm>
                  <a:off x="10873936" y="16973600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Textfeld 65"/>
                <p:cNvSpPr txBox="1">
                  <a:spLocks noChangeArrowheads="1"/>
                </p:cNvSpPr>
                <p:nvPr/>
              </p:nvSpPr>
              <p:spPr bwMode="auto">
                <a:xfrm>
                  <a:off x="10498475" y="17192735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01</a:t>
                  </a:r>
                  <a:endParaRPr lang="en-US" altLang="en-US" sz="2200" baseline="-25000"/>
                </a:p>
              </p:txBody>
            </p:sp>
            <p:sp>
              <p:nvSpPr>
                <p:cNvPr id="19" name="Textfeld 67"/>
                <p:cNvSpPr txBox="1">
                  <a:spLocks noChangeArrowheads="1"/>
                </p:cNvSpPr>
                <p:nvPr/>
              </p:nvSpPr>
              <p:spPr bwMode="auto">
                <a:xfrm>
                  <a:off x="11146700" y="16789589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Upper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0" name="Gerade Verbindung 75"/>
                <p:cNvCxnSpPr/>
                <p:nvPr/>
              </p:nvCxnSpPr>
              <p:spPr>
                <a:xfrm>
                  <a:off x="11196237" y="17356263"/>
                  <a:ext cx="1120908" cy="18688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feld 86"/>
                <p:cNvSpPr txBox="1">
                  <a:spLocks noChangeArrowheads="1"/>
                </p:cNvSpPr>
                <p:nvPr/>
              </p:nvSpPr>
              <p:spPr bwMode="auto">
                <a:xfrm>
                  <a:off x="11802247" y="18829945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  <p:sp>
              <p:nvSpPr>
                <p:cNvPr id="22" name="Textfeld 90"/>
                <p:cNvSpPr txBox="1">
                  <a:spLocks noChangeArrowheads="1"/>
                </p:cNvSpPr>
                <p:nvPr/>
              </p:nvSpPr>
              <p:spPr bwMode="auto">
                <a:xfrm>
                  <a:off x="11230496" y="17936337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</p:grpSp>
        <p:sp>
          <p:nvSpPr>
            <p:cNvPr id="12" name="Textfeld 3173"/>
            <p:cNvSpPr txBox="1">
              <a:spLocks noChangeArrowheads="1"/>
            </p:cNvSpPr>
            <p:nvPr/>
          </p:nvSpPr>
          <p:spPr bwMode="auto">
            <a:xfrm>
              <a:off x="8470175" y="19564350"/>
              <a:ext cx="6119741" cy="584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i="1"/>
                <a:t>U</a:t>
              </a:r>
              <a:r>
                <a:rPr lang="en-US" altLang="en-US" sz="1600" i="1" baseline="-25000"/>
                <a:t>01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0S</a:t>
              </a:r>
              <a:r>
                <a:rPr lang="en-US" altLang="en-US" sz="1600" i="1"/>
                <a:t>: stars‘ magnitude   //    U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Measured magnitude  //  m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airmasses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3332035"/>
            <a:ext cx="8856276" cy="326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ts val="3600"/>
              </a:lnSpc>
            </a:pPr>
            <a:endParaRPr lang="en-US" altLang="de-DE" sz="2500" dirty="0"/>
          </a:p>
          <a:p>
            <a:pPr defTabSz="914400" eaLnBrk="1" hangingPunct="1">
              <a:lnSpc>
                <a:spcPts val="3600"/>
              </a:lnSpc>
            </a:pPr>
            <a:endParaRPr lang="en-US" altLang="de-DE" sz="2500" b="1" dirty="0">
              <a:solidFill>
                <a:srgbClr val="00B050"/>
              </a:solidFill>
            </a:endParaRP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 </a:t>
            </a:r>
            <a:r>
              <a:rPr lang="en-US" altLang="de-DE" sz="2000" dirty="0" smtClean="0"/>
              <a:t>TSM for having OD (then AOD) without “</a:t>
            </a:r>
            <a:r>
              <a:rPr lang="en-US" altLang="de-DE" sz="2000" dirty="0" err="1" smtClean="0"/>
              <a:t>inst</a:t>
            </a:r>
            <a:r>
              <a:rPr lang="en-US" altLang="de-DE" sz="2000" dirty="0" smtClean="0"/>
              <a:t>” part (without SEM</a:t>
            </a:r>
            <a:r>
              <a:rPr lang="en-US" altLang="de-DE" sz="2000" b="1" dirty="0" smtClean="0">
                <a:solidFill>
                  <a:srgbClr val="FF0000"/>
                </a:solidFill>
              </a:rPr>
              <a:t>I</a:t>
            </a:r>
            <a:r>
              <a:rPr lang="en-US" altLang="de-DE" sz="2000" dirty="0" smtClean="0"/>
              <a:t>) of star magnitude but with the star magnitude independent of the instrument (SEM</a:t>
            </a:r>
            <a:r>
              <a:rPr lang="en-US" altLang="de-DE" sz="2000" strike="sngStrike" dirty="0" smtClean="0"/>
              <a:t>I</a:t>
            </a:r>
            <a:r>
              <a:rPr lang="en-US" altLang="de-DE" sz="2000" dirty="0" smtClean="0"/>
              <a:t>) </a:t>
            </a: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</a:t>
            </a:r>
            <a:r>
              <a:rPr lang="en-US" altLang="de-DE" sz="2000" dirty="0" smtClean="0"/>
              <a:t> TSM for calibration: compute SEMI1 and SEMI2 </a:t>
            </a:r>
            <a:r>
              <a:rPr lang="de-DE" altLang="de-DE" sz="2000" dirty="0" err="1" smtClean="0"/>
              <a:t>from</a:t>
            </a:r>
            <a:r>
              <a:rPr lang="de-DE" altLang="de-DE" sz="2000" dirty="0" smtClean="0"/>
              <a:t> TSM mea</a:t>
            </a:r>
            <a:r>
              <a:rPr lang="en-GB" altLang="de-DE" sz="2000" dirty="0" err="1" smtClean="0"/>
              <a:t>surements</a:t>
            </a:r>
            <a:r>
              <a:rPr lang="en-GB" sz="2000" dirty="0" smtClean="0"/>
              <a:t> for future OSM (one star method) photometry with star 1 and star 2</a:t>
            </a:r>
            <a:endParaRPr lang="en-US" altLang="de-DE" sz="2000" dirty="0">
              <a:solidFill>
                <a:srgbClr val="FF0000"/>
              </a:solidFill>
            </a:endParaRPr>
          </a:p>
        </p:txBody>
      </p:sp>
      <p:sp>
        <p:nvSpPr>
          <p:cNvPr id="43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980403"/>
      </p:ext>
    </p:extLst>
  </p:cSld>
  <p:clrMapOvr>
    <a:masterClrMapping/>
  </p:clrMapOvr>
  <p:transition advTm="662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Limits of TSM method</a:t>
            </a:r>
            <a:endParaRPr lang="en-GB" altLang="de-DE" sz="1875" kern="0" dirty="0"/>
          </a:p>
        </p:txBody>
      </p:sp>
      <p:grpSp>
        <p:nvGrpSpPr>
          <p:cNvPr id="8" name="Gruppieren 3174"/>
          <p:cNvGrpSpPr>
            <a:grpSpLocks/>
          </p:cNvGrpSpPr>
          <p:nvPr/>
        </p:nvGrpSpPr>
        <p:grpSpPr bwMode="auto">
          <a:xfrm>
            <a:off x="1185324" y="980728"/>
            <a:ext cx="7700254" cy="2890424"/>
            <a:chOff x="8470175" y="16202025"/>
            <a:chExt cx="7190642" cy="3947100"/>
          </a:xfrm>
        </p:grpSpPr>
        <p:grpSp>
          <p:nvGrpSpPr>
            <p:cNvPr id="11" name="Gruppieren 3159"/>
            <p:cNvGrpSpPr>
              <a:grpSpLocks/>
            </p:cNvGrpSpPr>
            <p:nvPr/>
          </p:nvGrpSpPr>
          <p:grpSpPr bwMode="auto">
            <a:xfrm>
              <a:off x="8470175" y="16202025"/>
              <a:ext cx="7190642" cy="3362984"/>
              <a:chOff x="8470175" y="16716375"/>
              <a:chExt cx="7190642" cy="3362984"/>
            </a:xfrm>
          </p:grpSpPr>
          <p:grpSp>
            <p:nvGrpSpPr>
              <p:cNvPr id="13" name="Gruppieren 18"/>
              <p:cNvGrpSpPr>
                <a:grpSpLocks/>
              </p:cNvGrpSpPr>
              <p:nvPr/>
            </p:nvGrpSpPr>
            <p:grpSpPr bwMode="auto">
              <a:xfrm>
                <a:off x="8481289" y="16716375"/>
                <a:ext cx="6485223" cy="3362984"/>
                <a:chOff x="8481289" y="16725900"/>
                <a:chExt cx="6485223" cy="3362984"/>
              </a:xfrm>
            </p:grpSpPr>
            <p:sp>
              <p:nvSpPr>
                <p:cNvPr id="35" name="Rechteck 34"/>
                <p:cNvSpPr/>
                <p:nvPr/>
              </p:nvSpPr>
              <p:spPr>
                <a:xfrm>
                  <a:off x="8481289" y="16735426"/>
                  <a:ext cx="6088785" cy="33534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36" name="Gruppieren 10"/>
                <p:cNvGrpSpPr>
                  <a:grpSpLocks/>
                </p:cNvGrpSpPr>
                <p:nvPr/>
              </p:nvGrpSpPr>
              <p:grpSpPr bwMode="auto">
                <a:xfrm>
                  <a:off x="12177612" y="19260832"/>
                  <a:ext cx="528738" cy="789293"/>
                  <a:chOff x="11396562" y="18727432"/>
                  <a:chExt cx="528738" cy="789293"/>
                </a:xfrm>
              </p:grpSpPr>
              <p:sp>
                <p:nvSpPr>
                  <p:cNvPr id="41" name="Rechteck 40"/>
                  <p:cNvSpPr/>
                  <p:nvPr/>
                </p:nvSpPr>
                <p:spPr>
                  <a:xfrm>
                    <a:off x="11396378" y="19145830"/>
                    <a:ext cx="528700" cy="371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42" name="Flussdiagramm: Verzögerung 41"/>
                  <p:cNvSpPr/>
                  <p:nvPr/>
                </p:nvSpPr>
                <p:spPr>
                  <a:xfrm rot="16200000">
                    <a:off x="11451931" y="18672683"/>
                    <a:ext cx="417594" cy="528700"/>
                  </a:xfrm>
                  <a:prstGeom prst="flowChartDelay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37" name="Gerade Verbindung 12"/>
                <p:cNvCxnSpPr/>
                <p:nvPr/>
              </p:nvCxnSpPr>
              <p:spPr>
                <a:xfrm>
                  <a:off x="12442571" y="16735427"/>
                  <a:ext cx="0" cy="2400771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feld 17"/>
                <p:cNvSpPr txBox="1">
                  <a:spLocks noChangeArrowheads="1"/>
                </p:cNvSpPr>
                <p:nvPr/>
              </p:nvSpPr>
              <p:spPr bwMode="auto">
                <a:xfrm>
                  <a:off x="8515350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/>
                    <a:t>TSM</a:t>
                  </a:r>
                  <a:endParaRPr lang="en-US" altLang="en-US" sz="3500"/>
                </a:p>
              </p:txBody>
            </p:sp>
            <p:sp>
              <p:nvSpPr>
                <p:cNvPr id="39" name="Textfeld 58"/>
                <p:cNvSpPr txBox="1">
                  <a:spLocks noChangeArrowheads="1"/>
                </p:cNvSpPr>
                <p:nvPr/>
              </p:nvSpPr>
              <p:spPr bwMode="auto">
                <a:xfrm>
                  <a:off x="13287375" y="16725900"/>
                  <a:ext cx="1679137" cy="630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3500" dirty="0"/>
                    <a:t>OSM</a:t>
                  </a:r>
                  <a:endParaRPr lang="en-US" altLang="en-US" sz="3500" dirty="0"/>
                </a:p>
              </p:txBody>
            </p:sp>
            <p:sp>
              <p:nvSpPr>
                <p:cNvPr id="40" name="Textfeld 59"/>
                <p:cNvSpPr txBox="1">
                  <a:spLocks noChangeArrowheads="1"/>
                </p:cNvSpPr>
                <p:nvPr/>
              </p:nvSpPr>
              <p:spPr bwMode="auto">
                <a:xfrm>
                  <a:off x="12081805" y="19625860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STP</a:t>
                  </a:r>
                  <a:endParaRPr lang="en-US" altLang="en-US" sz="2200"/>
                </a:p>
              </p:txBody>
            </p:sp>
          </p:grpSp>
          <p:grpSp>
            <p:nvGrpSpPr>
              <p:cNvPr id="14" name="Gruppieren 3139"/>
              <p:cNvGrpSpPr>
                <a:grpSpLocks/>
              </p:cNvGrpSpPr>
              <p:nvPr/>
            </p:nvGrpSpPr>
            <p:grpSpPr bwMode="auto">
              <a:xfrm>
                <a:off x="8470175" y="18265964"/>
                <a:ext cx="3642439" cy="1682289"/>
                <a:chOff x="8470175" y="18265964"/>
                <a:chExt cx="3642439" cy="1682289"/>
              </a:xfrm>
            </p:grpSpPr>
            <p:sp>
              <p:nvSpPr>
                <p:cNvPr id="29" name="Stern mit 5 Zacken 28"/>
                <p:cNvSpPr/>
                <p:nvPr/>
              </p:nvSpPr>
              <p:spPr>
                <a:xfrm>
                  <a:off x="8692451" y="18574114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0" name="Textfeld 66"/>
                <p:cNvSpPr txBox="1">
                  <a:spLocks noChangeArrowheads="1"/>
                </p:cNvSpPr>
                <p:nvPr/>
              </p:nvSpPr>
              <p:spPr bwMode="auto">
                <a:xfrm>
                  <a:off x="8481268" y="18822792"/>
                  <a:ext cx="851024" cy="533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de-DE" altLang="en-US" sz="2200" dirty="0"/>
                    <a:t>U</a:t>
                  </a:r>
                  <a:r>
                    <a:rPr lang="de-DE" altLang="en-US" sz="2200" baseline="-25000" dirty="0"/>
                    <a:t>02</a:t>
                  </a:r>
                  <a:endParaRPr lang="en-US" altLang="en-US" sz="2200" baseline="-25000" dirty="0"/>
                </a:p>
              </p:txBody>
            </p:sp>
            <p:sp>
              <p:nvSpPr>
                <p:cNvPr id="31" name="Textfeld 68"/>
                <p:cNvSpPr txBox="1">
                  <a:spLocks noChangeArrowheads="1"/>
                </p:cNvSpPr>
                <p:nvPr/>
              </p:nvSpPr>
              <p:spPr bwMode="auto">
                <a:xfrm>
                  <a:off x="8470175" y="18265964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 dirty="0"/>
                    <a:t>Lower Star</a:t>
                  </a:r>
                  <a:endParaRPr lang="en-US" altLang="en-US" sz="1600" i="1" baseline="-25000" dirty="0"/>
                </a:p>
              </p:txBody>
            </p:sp>
            <p:cxnSp>
              <p:nvCxnSpPr>
                <p:cNvPr id="32" name="Gerade Verbindung 22"/>
                <p:cNvCxnSpPr/>
                <p:nvPr/>
              </p:nvCxnSpPr>
              <p:spPr>
                <a:xfrm>
                  <a:off x="9063971" y="18823401"/>
                  <a:ext cx="3018197" cy="8034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feld 74"/>
                <p:cNvSpPr txBox="1">
                  <a:spLocks noChangeArrowheads="1"/>
                </p:cNvSpPr>
                <p:nvPr/>
              </p:nvSpPr>
              <p:spPr bwMode="auto">
                <a:xfrm>
                  <a:off x="11476066" y="19517366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  <p:sp>
              <p:nvSpPr>
                <p:cNvPr id="34" name="Textfeld 88"/>
                <p:cNvSpPr txBox="1">
                  <a:spLocks noChangeArrowheads="1"/>
                </p:cNvSpPr>
                <p:nvPr/>
              </p:nvSpPr>
              <p:spPr bwMode="auto">
                <a:xfrm>
                  <a:off x="10037326" y="19008882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2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5" name="Gruppieren 3158"/>
              <p:cNvGrpSpPr>
                <a:grpSpLocks/>
              </p:cNvGrpSpPr>
              <p:nvPr/>
            </p:nvGrpSpPr>
            <p:grpSpPr bwMode="auto">
              <a:xfrm>
                <a:off x="12674130" y="17454345"/>
                <a:ext cx="2986687" cy="2054975"/>
                <a:chOff x="12683655" y="17454345"/>
                <a:chExt cx="2986687" cy="2054975"/>
              </a:xfrm>
            </p:grpSpPr>
            <p:sp>
              <p:nvSpPr>
                <p:cNvPr id="23" name="Stern mit 5 Zacken 22"/>
                <p:cNvSpPr/>
                <p:nvPr/>
              </p:nvSpPr>
              <p:spPr>
                <a:xfrm>
                  <a:off x="13963576" y="17488052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" name="Textfeld 64"/>
                <p:cNvSpPr txBox="1">
                  <a:spLocks noChangeArrowheads="1"/>
                </p:cNvSpPr>
                <p:nvPr/>
              </p:nvSpPr>
              <p:spPr bwMode="auto">
                <a:xfrm>
                  <a:off x="13991205" y="17720248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0S</a:t>
                  </a:r>
                  <a:endParaRPr lang="en-US" altLang="en-US" sz="2200" baseline="-25000"/>
                </a:p>
              </p:txBody>
            </p:sp>
            <p:sp>
              <p:nvSpPr>
                <p:cNvPr id="25" name="Textfeld 69"/>
                <p:cNvSpPr txBox="1">
                  <a:spLocks noChangeArrowheads="1"/>
                </p:cNvSpPr>
                <p:nvPr/>
              </p:nvSpPr>
              <p:spPr bwMode="auto">
                <a:xfrm>
                  <a:off x="12805824" y="17454345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Only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6" name="Gerade Verbindung 79"/>
                <p:cNvCxnSpPr/>
                <p:nvPr/>
              </p:nvCxnSpPr>
              <p:spPr>
                <a:xfrm flipH="1">
                  <a:off x="12706127" y="17808790"/>
                  <a:ext cx="1284441" cy="14528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feld 87"/>
                <p:cNvSpPr txBox="1">
                  <a:spLocks noChangeArrowheads="1"/>
                </p:cNvSpPr>
                <p:nvPr/>
              </p:nvSpPr>
              <p:spPr bwMode="auto">
                <a:xfrm>
                  <a:off x="12683655" y="19078433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S</a:t>
                  </a:r>
                  <a:endParaRPr lang="en-US" altLang="en-US" sz="2200" baseline="-25000"/>
                </a:p>
              </p:txBody>
            </p:sp>
            <p:sp>
              <p:nvSpPr>
                <p:cNvPr id="28" name="Textfeld 89"/>
                <p:cNvSpPr txBox="1">
                  <a:spLocks noChangeArrowheads="1"/>
                </p:cNvSpPr>
                <p:nvPr/>
              </p:nvSpPr>
              <p:spPr bwMode="auto">
                <a:xfrm>
                  <a:off x="13422206" y="18179641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  <p:grpSp>
            <p:nvGrpSpPr>
              <p:cNvPr id="16" name="Gruppieren 3157"/>
              <p:cNvGrpSpPr>
                <a:grpSpLocks/>
              </p:cNvGrpSpPr>
              <p:nvPr/>
            </p:nvGrpSpPr>
            <p:grpSpPr bwMode="auto">
              <a:xfrm>
                <a:off x="10498475" y="16789589"/>
                <a:ext cx="1943506" cy="2471243"/>
                <a:chOff x="10498475" y="16789589"/>
                <a:chExt cx="1943506" cy="2471243"/>
              </a:xfrm>
            </p:grpSpPr>
            <p:sp>
              <p:nvSpPr>
                <p:cNvPr id="17" name="Stern mit 5 Zacken 16"/>
                <p:cNvSpPr/>
                <p:nvPr/>
              </p:nvSpPr>
              <p:spPr>
                <a:xfrm>
                  <a:off x="10873936" y="16973600"/>
                  <a:ext cx="371519" cy="320738"/>
                </a:xfrm>
                <a:prstGeom prst="star5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Textfeld 65"/>
                <p:cNvSpPr txBox="1">
                  <a:spLocks noChangeArrowheads="1"/>
                </p:cNvSpPr>
                <p:nvPr/>
              </p:nvSpPr>
              <p:spPr bwMode="auto">
                <a:xfrm>
                  <a:off x="10498475" y="17192735"/>
                  <a:ext cx="167913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01</a:t>
                  </a:r>
                  <a:endParaRPr lang="en-US" altLang="en-US" sz="2200" baseline="-25000"/>
                </a:p>
              </p:txBody>
            </p:sp>
            <p:sp>
              <p:nvSpPr>
                <p:cNvPr id="19" name="Textfeld 67"/>
                <p:cNvSpPr txBox="1">
                  <a:spLocks noChangeArrowheads="1"/>
                </p:cNvSpPr>
                <p:nvPr/>
              </p:nvSpPr>
              <p:spPr bwMode="auto">
                <a:xfrm>
                  <a:off x="11146700" y="16789589"/>
                  <a:ext cx="1295281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1600" i="1"/>
                    <a:t>Upper Star</a:t>
                  </a:r>
                  <a:endParaRPr lang="en-US" altLang="en-US" sz="1600" i="1" baseline="-25000"/>
                </a:p>
              </p:txBody>
            </p:sp>
            <p:cxnSp>
              <p:nvCxnSpPr>
                <p:cNvPr id="20" name="Gerade Verbindung 75"/>
                <p:cNvCxnSpPr/>
                <p:nvPr/>
              </p:nvCxnSpPr>
              <p:spPr>
                <a:xfrm>
                  <a:off x="11196237" y="17356263"/>
                  <a:ext cx="1120908" cy="186885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feld 86"/>
                <p:cNvSpPr txBox="1">
                  <a:spLocks noChangeArrowheads="1"/>
                </p:cNvSpPr>
                <p:nvPr/>
              </p:nvSpPr>
              <p:spPr bwMode="auto">
                <a:xfrm>
                  <a:off x="11802247" y="18829945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U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  <p:sp>
              <p:nvSpPr>
                <p:cNvPr id="22" name="Textfeld 90"/>
                <p:cNvSpPr txBox="1">
                  <a:spLocks noChangeArrowheads="1"/>
                </p:cNvSpPr>
                <p:nvPr/>
              </p:nvSpPr>
              <p:spPr bwMode="auto">
                <a:xfrm>
                  <a:off x="11230496" y="17936337"/>
                  <a:ext cx="636548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de-DE" altLang="en-US" sz="2200"/>
                    <a:t>m</a:t>
                  </a:r>
                  <a:r>
                    <a:rPr lang="de-DE" altLang="en-US" sz="2200" baseline="-25000"/>
                    <a:t>1</a:t>
                  </a:r>
                  <a:endParaRPr lang="en-US" altLang="en-US" sz="2200" baseline="-25000"/>
                </a:p>
              </p:txBody>
            </p:sp>
          </p:grpSp>
        </p:grpSp>
        <p:sp>
          <p:nvSpPr>
            <p:cNvPr id="12" name="Textfeld 3173"/>
            <p:cNvSpPr txBox="1">
              <a:spLocks noChangeArrowheads="1"/>
            </p:cNvSpPr>
            <p:nvPr/>
          </p:nvSpPr>
          <p:spPr bwMode="auto">
            <a:xfrm>
              <a:off x="8470175" y="19564350"/>
              <a:ext cx="6119741" cy="584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i="1"/>
                <a:t>U</a:t>
              </a:r>
              <a:r>
                <a:rPr lang="en-US" altLang="en-US" sz="1600" i="1" baseline="-25000"/>
                <a:t>01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0S</a:t>
              </a:r>
              <a:r>
                <a:rPr lang="en-US" altLang="en-US" sz="1600" i="1"/>
                <a:t>: stars‘ magnitude   //    U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U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Measured magnitude  //  m</a:t>
              </a:r>
              <a:r>
                <a:rPr lang="en-US" altLang="en-US" sz="1600" i="1" baseline="-25000"/>
                <a:t>1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2</a:t>
              </a:r>
              <a:r>
                <a:rPr lang="en-US" altLang="en-US" sz="1600" i="1"/>
                <a:t>, m</a:t>
              </a:r>
              <a:r>
                <a:rPr lang="en-US" altLang="en-US" sz="1600" i="1" baseline="-25000"/>
                <a:t>S</a:t>
              </a:r>
              <a:r>
                <a:rPr lang="en-US" altLang="en-US" sz="1600" i="1"/>
                <a:t>: airmasses</a:t>
              </a: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3068960"/>
            <a:ext cx="8856984" cy="326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ts val="3600"/>
              </a:lnSpc>
            </a:pPr>
            <a:endParaRPr lang="en-US" altLang="de-DE" sz="2500" dirty="0"/>
          </a:p>
          <a:p>
            <a:pPr defTabSz="914400" eaLnBrk="1" hangingPunct="1">
              <a:lnSpc>
                <a:spcPts val="3600"/>
              </a:lnSpc>
            </a:pPr>
            <a:endParaRPr lang="en-US" altLang="de-DE" sz="2500" b="1" dirty="0">
              <a:solidFill>
                <a:srgbClr val="00B050"/>
              </a:solidFill>
            </a:endParaRP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 </a:t>
            </a:r>
            <a:r>
              <a:rPr lang="en-US" altLang="de-DE" sz="2000" b="1" dirty="0" smtClean="0">
                <a:solidFill>
                  <a:srgbClr val="00B050"/>
                </a:solidFill>
              </a:rPr>
              <a:t>+</a:t>
            </a:r>
            <a:r>
              <a:rPr lang="en-US" altLang="de-DE" sz="2000" b="1" dirty="0" smtClean="0"/>
              <a:t> </a:t>
            </a:r>
            <a:r>
              <a:rPr lang="en-US" altLang="de-DE" sz="2000" dirty="0" smtClean="0"/>
              <a:t>We do not need a so stable atmosphere as for Langley-Plot</a:t>
            </a: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 smtClean="0"/>
              <a:t>→</a:t>
            </a:r>
            <a:r>
              <a:rPr lang="en-US" altLang="de-DE" sz="2000" dirty="0" smtClean="0"/>
              <a:t> But we need homogeneous sky: OD same for lower and upper star</a:t>
            </a:r>
          </a:p>
          <a:p>
            <a:pPr defTabSz="914400" eaLnBrk="1" hangingPunct="1">
              <a:lnSpc>
                <a:spcPts val="3600"/>
              </a:lnSpc>
            </a:pPr>
            <a:r>
              <a:rPr lang="en-US" altLang="de-DE" sz="2000" b="1" dirty="0"/>
              <a:t>→</a:t>
            </a:r>
            <a:r>
              <a:rPr lang="en-US" altLang="de-DE" sz="2000" dirty="0"/>
              <a:t> </a:t>
            </a:r>
            <a:r>
              <a:rPr lang="en-US" altLang="de-DE" sz="2000" dirty="0" smtClean="0"/>
              <a:t>We need valuable SEM → good catalogue. </a:t>
            </a:r>
            <a:r>
              <a:rPr lang="en-US" altLang="de-DE" sz="2000" dirty="0" err="1" smtClean="0"/>
              <a:t>Pulkovo</a:t>
            </a:r>
            <a:r>
              <a:rPr lang="en-US" altLang="de-DE" sz="2000" dirty="0" smtClean="0"/>
              <a:t> Observatory catalog (Saint Petersburg) is our reference. But pretty old (stars change, resolution and precision standards of older time)</a:t>
            </a:r>
          </a:p>
        </p:txBody>
      </p:sp>
      <p:sp>
        <p:nvSpPr>
          <p:cNvPr id="43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306891"/>
      </p:ext>
    </p:extLst>
  </p:cSld>
  <p:clrMapOvr>
    <a:masterClrMapping/>
  </p:clrMapOvr>
  <p:transition advTm="1153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Stellar photometry targets</a:t>
            </a:r>
            <a:endParaRPr lang="en-GB" altLang="de-DE" sz="1875" kern="0" dirty="0"/>
          </a:p>
        </p:txBody>
      </p:sp>
      <p:pic>
        <p:nvPicPr>
          <p:cNvPr id="5" name="Grafik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4855939" cy="3312368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3"/>
          <a:stretch>
            <a:fillRect/>
          </a:stretch>
        </p:blipFill>
        <p:spPr>
          <a:xfrm>
            <a:off x="2866869" y="3545205"/>
            <a:ext cx="4319905" cy="28365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0" y="4373240"/>
            <a:ext cx="1884680" cy="19335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Grafik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06" y="3448050"/>
            <a:ext cx="1799590" cy="27178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026821" y="1150351"/>
            <a:ext cx="412869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Zeta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Draconis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(ζ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HR 6396 –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Aldhibah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026821" y="1592400"/>
            <a:ext cx="4025333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Beta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Ursae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Majoris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(β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HR 4295 –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Merak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015026" y="1986134"/>
            <a:ext cx="3874394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Ursae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Majoris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(η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</a:t>
            </a:r>
            <a:r>
              <a:rPr lang="de-DE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HR 5191 - </a:t>
            </a:r>
            <a:r>
              <a:rPr lang="de-DE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Alkaid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15026" y="2371935"/>
            <a:ext cx="3242106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Beta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Tauri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(β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Tauri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HR 1791 -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Elnath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009686" y="2738093"/>
            <a:ext cx="3268652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Kappa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Orionis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(κ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HR 2004 - </a:t>
            </a:r>
            <a:r>
              <a:rPr lang="de-D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Saiph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707331800"/>
      </p:ext>
    </p:extLst>
  </p:cSld>
  <p:clrMapOvr>
    <a:masterClrMapping/>
  </p:clrMapOvr>
  <p:transition advTm="47599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Stellar photometry: summary</a:t>
            </a:r>
            <a:endParaRPr lang="en-GB" altLang="de-DE" sz="1875" kern="0" dirty="0"/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251520" y="1415878"/>
            <a:ext cx="8353425" cy="1426169"/>
          </a:xfrm>
          <a:prstGeom prst="rect">
            <a:avLst/>
          </a:prstGeom>
        </p:spPr>
        <p:txBody>
          <a:bodyPr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Only 8 active stations in the world</a:t>
            </a:r>
          </a:p>
          <a:p>
            <a:pPr lvl="1"/>
            <a:r>
              <a:rPr lang="en-GB" kern="0" dirty="0" smtClean="0"/>
              <a:t>Because infrastructure, maintenance and personal costs (dome, telescope, operator)</a:t>
            </a:r>
          </a:p>
          <a:p>
            <a:r>
              <a:rPr lang="en-GB" kern="0" dirty="0" smtClean="0"/>
              <a:t>Calibration: Langley Plot </a:t>
            </a:r>
            <a:r>
              <a:rPr lang="en-GB" kern="0" dirty="0"/>
              <a:t> </a:t>
            </a:r>
            <a:r>
              <a:rPr lang="en-GB" kern="0" dirty="0" smtClean="0"/>
              <a:t>or TSM (two star method)</a:t>
            </a:r>
          </a:p>
          <a:p>
            <a:r>
              <a:rPr lang="en-GB" kern="0" dirty="0" smtClean="0"/>
              <a:t>Two options: Langley Plot + filter radiometer (ESCALIBURE, Granada)</a:t>
            </a:r>
          </a:p>
          <a:p>
            <a:pPr marL="0" indent="0">
              <a:buNone/>
            </a:pPr>
            <a:r>
              <a:rPr lang="en-GB" kern="0" dirty="0"/>
              <a:t> </a:t>
            </a:r>
            <a:r>
              <a:rPr lang="en-GB" kern="0" dirty="0" smtClean="0"/>
              <a:t>     or TSM and spectrometer (</a:t>
            </a:r>
            <a:r>
              <a:rPr lang="en-GB" kern="0" dirty="0" err="1" smtClean="0"/>
              <a:t>Dr.</a:t>
            </a:r>
            <a:r>
              <a:rPr lang="en-GB" kern="0" dirty="0" smtClean="0"/>
              <a:t> Schulz &amp; Partner SPST: Canada, </a:t>
            </a:r>
            <a:r>
              <a:rPr lang="en-GB" kern="0" dirty="0" err="1" smtClean="0"/>
              <a:t>Ny</a:t>
            </a:r>
            <a:r>
              <a:rPr lang="en-GB" kern="0" dirty="0" smtClean="0"/>
              <a:t>-Å, Lindenberg)</a:t>
            </a:r>
          </a:p>
          <a:p>
            <a:r>
              <a:rPr lang="en-GB" kern="0" dirty="0" smtClean="0"/>
              <a:t>Langley Plot = need portable, exclude low stars, need a lot of calibration (many stars)</a:t>
            </a:r>
          </a:p>
          <a:p>
            <a:r>
              <a:rPr lang="en-GB" kern="0" dirty="0" smtClean="0"/>
              <a:t>TSM original, efficient, but dependency in SEM (Star magnitude) catalogue</a:t>
            </a:r>
          </a:p>
          <a:p>
            <a:r>
              <a:rPr lang="en-GB" kern="0" dirty="0" smtClean="0"/>
              <a:t>TSM for AOD monitoring or TSM for calibration (SEMI) for 1 star method normal photometry with star 1 and star 2</a:t>
            </a:r>
          </a:p>
          <a:p>
            <a:r>
              <a:rPr lang="en-GB" kern="0" dirty="0" smtClean="0"/>
              <a:t>TSM or Langley-Plot gives a set of +/- 8 stars for which we have SEMI an make then normal AOD photometry</a:t>
            </a:r>
            <a:endParaRPr lang="en-GB" kern="0" dirty="0"/>
          </a:p>
        </p:txBody>
      </p:sp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403976"/>
      </p:ext>
    </p:extLst>
  </p:cSld>
  <p:clrMapOvr>
    <a:masterClrMapping/>
  </p:clrMapOvr>
  <p:transition advTm="1156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3508" y="982366"/>
            <a:ext cx="8856984" cy="1295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altLang="de-DE" sz="3000" kern="0" dirty="0" smtClean="0">
                <a:solidFill>
                  <a:srgbClr val="002060"/>
                </a:solidFill>
              </a:rPr>
              <a:t>Specificity </a:t>
            </a:r>
            <a:r>
              <a:rPr lang="en-US" altLang="de-DE" sz="3000" kern="0" dirty="0">
                <a:solidFill>
                  <a:srgbClr val="002060"/>
                </a:solidFill>
              </a:rPr>
              <a:t>and +/- of Lunar / Solar / Stellar</a:t>
            </a:r>
            <a:endParaRPr lang="de-DE" altLang="de-DE" sz="1800" kern="0" dirty="0" smtClean="0">
              <a:solidFill>
                <a:srgbClr val="00206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5138738" y="2060848"/>
            <a:ext cx="3997188" cy="4111965"/>
            <a:chOff x="5138738" y="2060848"/>
            <a:chExt cx="3997188" cy="4111965"/>
          </a:xfrm>
        </p:grpSpPr>
        <p:sp>
          <p:nvSpPr>
            <p:cNvPr id="7" name="Mond 4"/>
            <p:cNvSpPr>
              <a:spLocks noChangeArrowheads="1"/>
            </p:cNvSpPr>
            <p:nvPr/>
          </p:nvSpPr>
          <p:spPr bwMode="auto">
            <a:xfrm>
              <a:off x="7092280" y="2060848"/>
              <a:ext cx="882650" cy="1512888"/>
            </a:xfrm>
            <a:prstGeom prst="moon">
              <a:avLst>
                <a:gd name="adj" fmla="val 50000"/>
              </a:avLst>
            </a:prstGeom>
            <a:solidFill>
              <a:srgbClr val="EDE81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altLang="de-DE"/>
            </a:p>
          </p:txBody>
        </p:sp>
        <p:sp>
          <p:nvSpPr>
            <p:cNvPr id="8" name="Textfeld 6"/>
            <p:cNvSpPr txBox="1">
              <a:spLocks noChangeArrowheads="1"/>
            </p:cNvSpPr>
            <p:nvPr/>
          </p:nvSpPr>
          <p:spPr bwMode="auto">
            <a:xfrm>
              <a:off x="5580063" y="3500487"/>
              <a:ext cx="237648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b="1" dirty="0" smtClean="0">
                  <a:solidFill>
                    <a:schemeClr val="tx1"/>
                  </a:solidFill>
                </a:rPr>
                <a:t>Star-/</a:t>
              </a:r>
              <a:r>
                <a:rPr lang="de-DE" altLang="de-DE" b="1" dirty="0" err="1" smtClean="0">
                  <a:solidFill>
                    <a:schemeClr val="tx1"/>
                  </a:solidFill>
                </a:rPr>
                <a:t>Lunarphotometry</a:t>
              </a:r>
              <a:endParaRPr lang="de-DE" altLang="de-DE" b="1" dirty="0">
                <a:solidFill>
                  <a:schemeClr val="tx1"/>
                </a:solidFill>
              </a:endParaRP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5138738" y="3284984"/>
              <a:ext cx="3997188" cy="2887829"/>
              <a:chOff x="5138738" y="3284984"/>
              <a:chExt cx="3997188" cy="2887829"/>
            </a:xfrm>
          </p:grpSpPr>
          <p:pic>
            <p:nvPicPr>
              <p:cNvPr id="10" name="Picture 2" descr="S:\organisation\99_sonstiges\fotos\Obs-Geraete-SMZ-Plattform-Labor\Geraete\cimel_photometer\CE318T-CE318N_20151105_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8738" y="4264857"/>
                <a:ext cx="3393702" cy="1907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" name="Gerade Verbindung mit Pfeil 10"/>
              <p:cNvCxnSpPr/>
              <p:nvPr/>
            </p:nvCxnSpPr>
            <p:spPr bwMode="auto">
              <a:xfrm>
                <a:off x="7920285" y="3681508"/>
                <a:ext cx="108099" cy="6115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feld 11"/>
              <p:cNvSpPr txBox="1"/>
              <p:nvPr/>
            </p:nvSpPr>
            <p:spPr>
              <a:xfrm>
                <a:off x="8011678" y="3284984"/>
                <a:ext cx="11242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err="1" smtClean="0">
                    <a:solidFill>
                      <a:srgbClr val="FFC000"/>
                    </a:solidFill>
                  </a:rPr>
                  <a:t>Since</a:t>
                </a:r>
                <a:r>
                  <a:rPr lang="de-DE" b="1" dirty="0" smtClean="0">
                    <a:solidFill>
                      <a:srgbClr val="FFC000"/>
                    </a:solidFill>
                  </a:rPr>
                  <a:t> </a:t>
                </a:r>
                <a:r>
                  <a:rPr lang="de-DE" b="1" dirty="0" smtClean="0">
                    <a:solidFill>
                      <a:srgbClr val="FFC000"/>
                    </a:solidFill>
                  </a:rPr>
                  <a:t>2010ies (2015)</a:t>
                </a:r>
                <a:endParaRPr lang="de-DE" b="1" dirty="0">
                  <a:solidFill>
                    <a:srgbClr val="FFC000"/>
                  </a:solidFill>
                </a:endParaRPr>
              </a:p>
            </p:txBody>
          </p:sp>
        </p:grpSp>
      </p:grpSp>
      <p:grpSp>
        <p:nvGrpSpPr>
          <p:cNvPr id="13" name="Gruppieren 12"/>
          <p:cNvGrpSpPr/>
          <p:nvPr/>
        </p:nvGrpSpPr>
        <p:grpSpPr>
          <a:xfrm>
            <a:off x="602235" y="1773287"/>
            <a:ext cx="6417690" cy="4442043"/>
            <a:chOff x="602235" y="1773287"/>
            <a:chExt cx="6417690" cy="4442043"/>
          </a:xfrm>
        </p:grpSpPr>
        <p:sp>
          <p:nvSpPr>
            <p:cNvPr id="14" name="Stern mit 4 Zacken 3"/>
            <p:cNvSpPr>
              <a:spLocks noChangeArrowheads="1"/>
            </p:cNvSpPr>
            <p:nvPr/>
          </p:nvSpPr>
          <p:spPr bwMode="auto">
            <a:xfrm>
              <a:off x="5219700" y="1773287"/>
              <a:ext cx="1800225" cy="1727200"/>
            </a:xfrm>
            <a:prstGeom prst="star4">
              <a:avLst>
                <a:gd name="adj" fmla="val 125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altLang="de-DE"/>
            </a:p>
          </p:txBody>
        </p:sp>
        <p:grpSp>
          <p:nvGrpSpPr>
            <p:cNvPr id="15" name="Gruppieren 14"/>
            <p:cNvGrpSpPr/>
            <p:nvPr/>
          </p:nvGrpSpPr>
          <p:grpSpPr>
            <a:xfrm>
              <a:off x="602235" y="4363300"/>
              <a:ext cx="3354269" cy="1852030"/>
              <a:chOff x="179512" y="3429000"/>
              <a:chExt cx="4007433" cy="2686362"/>
            </a:xfrm>
          </p:grpSpPr>
          <p:pic>
            <p:nvPicPr>
              <p:cNvPr id="18" name="Picture 3" descr="S:\organisation\99_sonstiges\fotos\Obs-Geraete-SMZ-Plattform-Labor\Oservatoriums-gelaende-gebaeude\gebaeude\Sternenkuppel\sternen_20150205_2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861048"/>
                <a:ext cx="4007433" cy="2254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S:\mitarbeiter\10_doppler\communication\workshop\20150624valladolid_lunar-photometry\andre-guckt-sternenphot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429000"/>
                <a:ext cx="1800750" cy="12004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Gerade Verbindung mit Pfeil 15"/>
            <p:cNvCxnSpPr/>
            <p:nvPr/>
          </p:nvCxnSpPr>
          <p:spPr bwMode="auto">
            <a:xfrm flipH="1">
              <a:off x="3779912" y="3068960"/>
              <a:ext cx="1656184" cy="15210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feld 16"/>
            <p:cNvSpPr txBox="1"/>
            <p:nvPr/>
          </p:nvSpPr>
          <p:spPr>
            <a:xfrm>
              <a:off x="2541358" y="3861048"/>
              <a:ext cx="20306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 smtClean="0">
                  <a:solidFill>
                    <a:schemeClr val="bg1">
                      <a:lumMod val="65000"/>
                    </a:schemeClr>
                  </a:solidFill>
                </a:rPr>
                <a:t>Since</a:t>
              </a:r>
              <a:r>
                <a:rPr lang="de-DE" b="1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de-DE" b="1" dirty="0" smtClean="0">
                  <a:solidFill>
                    <a:schemeClr val="bg1">
                      <a:lumMod val="65000"/>
                    </a:schemeClr>
                  </a:solidFill>
                </a:rPr>
                <a:t>1990ies (1992)</a:t>
              </a:r>
              <a:endParaRPr lang="de-DE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4" name="Sonne 5"/>
          <p:cNvSpPr>
            <a:spLocks noChangeArrowheads="1"/>
          </p:cNvSpPr>
          <p:nvPr/>
        </p:nvSpPr>
        <p:spPr bwMode="auto">
          <a:xfrm>
            <a:off x="684213" y="1700262"/>
            <a:ext cx="2663825" cy="2447925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de-DE" altLang="de-DE" b="1" dirty="0" smtClean="0">
                <a:solidFill>
                  <a:schemeClr val="tx1"/>
                </a:solidFill>
              </a:rPr>
              <a:t>Sun-</a:t>
            </a:r>
            <a:r>
              <a:rPr lang="de-DE" altLang="de-DE" b="1" dirty="0" err="1" smtClean="0">
                <a:solidFill>
                  <a:schemeClr val="tx1"/>
                </a:solidFill>
              </a:rPr>
              <a:t>photo</a:t>
            </a:r>
            <a:r>
              <a:rPr lang="de-DE" altLang="de-DE" b="1" dirty="0" smtClean="0">
                <a:solidFill>
                  <a:schemeClr val="tx1"/>
                </a:solidFill>
              </a:rPr>
              <a:t>-</a:t>
            </a:r>
            <a:r>
              <a:rPr lang="de-DE" altLang="de-DE" b="1" dirty="0" err="1" smtClean="0">
                <a:solidFill>
                  <a:schemeClr val="tx1"/>
                </a:solidFill>
              </a:rPr>
              <a:t>metry</a:t>
            </a:r>
            <a:endParaRPr lang="de-DE" altLang="de-DE" b="1" dirty="0">
              <a:solidFill>
                <a:schemeClr val="tx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068730" y="2128682"/>
            <a:ext cx="211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C000"/>
                </a:solidFill>
              </a:rPr>
              <a:t>Since</a:t>
            </a:r>
            <a:r>
              <a:rPr lang="de-DE" b="1" dirty="0" smtClean="0">
                <a:solidFill>
                  <a:srgbClr val="FFC000"/>
                </a:solidFill>
              </a:rPr>
              <a:t> </a:t>
            </a:r>
            <a:r>
              <a:rPr lang="de-DE" b="1" dirty="0" smtClean="0">
                <a:solidFill>
                  <a:srgbClr val="FFC000"/>
                </a:solidFill>
              </a:rPr>
              <a:t>1980ies (1986)</a:t>
            </a:r>
            <a:endParaRPr lang="de-DE" b="1" dirty="0">
              <a:solidFill>
                <a:srgbClr val="FFC000"/>
              </a:solidFill>
            </a:endParaRPr>
          </a:p>
        </p:txBody>
      </p:sp>
      <p:sp>
        <p:nvSpPr>
          <p:cNvPr id="21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3114144669"/>
      </p:ext>
    </p:extLst>
  </p:cSld>
  <p:clrMapOvr>
    <a:masterClrMapping/>
  </p:clrMapOvr>
  <p:transition advTm="22027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04813"/>
            <a:ext cx="6227762" cy="431800"/>
          </a:xfrm>
        </p:spPr>
        <p:txBody>
          <a:bodyPr/>
          <a:lstStyle/>
          <a:p>
            <a:pPr eaLnBrk="1" hangingPunct="1"/>
            <a:r>
              <a:rPr lang="en-US" altLang="de-DE" sz="2500" dirty="0" smtClean="0"/>
              <a:t>DWD/MOL-RAO</a:t>
            </a:r>
          </a:p>
        </p:txBody>
      </p:sp>
      <p:sp>
        <p:nvSpPr>
          <p:cNvPr id="7172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70DE79-AFE8-494A-B792-A16E5D210259}" type="slidenum">
              <a:rPr lang="en-US" altLang="de-DE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de-DE" dirty="0" smtClean="0"/>
          </a:p>
        </p:txBody>
      </p:sp>
      <p:pic>
        <p:nvPicPr>
          <p:cNvPr id="9218" name="Picture 2" descr="S:\mitarbeiter\10_doppler\02_Doc\03_Lio_Prod\Grafiken\Map_europe-M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" y="1412776"/>
            <a:ext cx="389572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S:\mitarbeiter\10_doppler\02_Doc\03_Lio_Prod\Grafiken\Map_DWD-si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91576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 bwMode="auto">
          <a:xfrm>
            <a:off x="7596496" y="4653136"/>
            <a:ext cx="1440000" cy="72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de-DE" sz="1500" b="1" dirty="0">
                <a:latin typeface="Arial" charset="0"/>
              </a:rPr>
              <a:t>MOL4</a:t>
            </a:r>
          </a:p>
          <a:p>
            <a:pPr algn="ctr">
              <a:defRPr/>
            </a:pPr>
            <a:r>
              <a:rPr lang="de-DE" sz="1500" dirty="0" smtClean="0">
                <a:latin typeface="Arial" charset="0"/>
              </a:rPr>
              <a:t>Radiation</a:t>
            </a:r>
          </a:p>
          <a:p>
            <a:pPr algn="ctr">
              <a:defRPr/>
            </a:pPr>
            <a:r>
              <a:rPr lang="de-DE" sz="1500" dirty="0" err="1" smtClean="0"/>
              <a:t>Processes</a:t>
            </a:r>
            <a:endParaRPr lang="de-DE" dirty="0">
              <a:latin typeface="Arial" charset="0"/>
            </a:endParaRP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3059832" y="4661944"/>
            <a:ext cx="1440000" cy="720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500" b="1" dirty="0"/>
              <a:t>MOL1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500" dirty="0"/>
              <a:t>Remote Sensing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4607844" y="3717826"/>
            <a:ext cx="2808312" cy="7921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200" b="1" dirty="0" smtClean="0"/>
              <a:t>MOL-RAO</a:t>
            </a:r>
            <a:endParaRPr lang="de-DE" altLang="de-DE" sz="22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dirty="0" smtClean="0"/>
              <a:t>Observatory Lindenberg</a:t>
            </a:r>
            <a:endParaRPr lang="de-DE" altLang="de-DE" sz="1600" dirty="0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4572000" y="4661944"/>
            <a:ext cx="1440000" cy="720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500" b="1" dirty="0" smtClean="0"/>
              <a:t>MOL2</a:t>
            </a:r>
            <a:endParaRPr lang="de-DE" altLang="de-DE" sz="15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500" dirty="0" smtClean="0"/>
              <a:t>Boundary Layer</a:t>
            </a:r>
            <a:endParaRPr lang="de-DE" altLang="de-DE" sz="1500" dirty="0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6084168" y="4653136"/>
            <a:ext cx="1440000" cy="720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500" b="1" dirty="0" smtClean="0"/>
              <a:t>MOL3</a:t>
            </a:r>
            <a:endParaRPr lang="de-DE" altLang="de-DE" sz="15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500" dirty="0" smtClean="0"/>
              <a:t>In-Situ </a:t>
            </a:r>
            <a:r>
              <a:rPr lang="de-DE" altLang="de-DE" sz="1500" dirty="0" err="1" smtClean="0"/>
              <a:t>Sounding</a:t>
            </a:r>
            <a:endParaRPr lang="de-DE" altLang="de-DE" sz="1500" dirty="0"/>
          </a:p>
        </p:txBody>
      </p:sp>
      <p:pic>
        <p:nvPicPr>
          <p:cNvPr id="1026" name="Picture 2" descr="Lindenberger SÃ¤ul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10" y="1197918"/>
            <a:ext cx="3744416" cy="47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182153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Lunar or stellar?</a:t>
            </a:r>
            <a:endParaRPr lang="en-GB" altLang="de-DE" sz="1875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60" y="1151731"/>
            <a:ext cx="8286750" cy="24574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07854"/>
            <a:ext cx="5267325" cy="2457450"/>
          </a:xfrm>
          <a:prstGeom prst="rect">
            <a:avLst/>
          </a:prstGeom>
        </p:spPr>
      </p:pic>
      <p:sp>
        <p:nvSpPr>
          <p:cNvPr id="8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535594088"/>
      </p:ext>
    </p:extLst>
  </p:cSld>
  <p:clrMapOvr>
    <a:masterClrMapping/>
  </p:clrMapOvr>
  <p:transition advTm="19441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4629" y="404664"/>
            <a:ext cx="4670822" cy="323850"/>
          </a:xfrm>
          <a:prstGeom prst="rect">
            <a:avLst/>
          </a:prstGeom>
          <a:noFill/>
        </p:spPr>
        <p:txBody>
          <a:bodyPr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Lunar or stellar?</a:t>
            </a:r>
            <a:endParaRPr lang="en-GB" altLang="de-DE" sz="1875" kern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1463377"/>
            <a:ext cx="7515225" cy="51339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851545"/>
            <a:ext cx="9289032" cy="7310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2600" kern="0" dirty="0" smtClean="0">
                <a:solidFill>
                  <a:srgbClr val="FF0000"/>
                </a:solidFill>
              </a:rPr>
              <a:t>SCILLA. Summer Campaign </a:t>
            </a:r>
            <a:r>
              <a:rPr lang="en-GB" altLang="de-DE" sz="2600" kern="0" dirty="0" err="1" smtClean="0">
                <a:solidFill>
                  <a:srgbClr val="FF0000"/>
                </a:solidFill>
              </a:rPr>
              <a:t>Solar+Lunar+Stellar</a:t>
            </a:r>
            <a:r>
              <a:rPr lang="en-GB" altLang="de-DE" sz="2600" kern="0" dirty="0" smtClean="0">
                <a:solidFill>
                  <a:srgbClr val="FF0000"/>
                </a:solidFill>
              </a:rPr>
              <a:t>, Lindenberg 2020</a:t>
            </a:r>
            <a:endParaRPr lang="en-GB" altLang="de-DE" sz="2600" kern="0" dirty="0" smtClean="0">
              <a:solidFill>
                <a:srgbClr val="FF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755354"/>
      </p:ext>
    </p:extLst>
  </p:cSld>
  <p:clrMapOvr>
    <a:masterClrMapping/>
  </p:clrMapOvr>
  <p:transition advTm="865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6227763" cy="431800"/>
          </a:xfrm>
          <a:noFill/>
        </p:spPr>
        <p:txBody>
          <a:bodyPr/>
          <a:lstStyle/>
          <a:p>
            <a:pPr eaLnBrk="1" hangingPunct="1"/>
            <a:r>
              <a:rPr lang="en-US" altLang="de-DE" sz="2500" dirty="0" smtClean="0"/>
              <a:t>Photometry Instruments at </a:t>
            </a:r>
            <a:r>
              <a:rPr lang="en-US" altLang="de-DE" sz="2500" dirty="0" smtClean="0"/>
              <a:t>MOL-RAO</a:t>
            </a:r>
          </a:p>
        </p:txBody>
      </p:sp>
      <p:sp>
        <p:nvSpPr>
          <p:cNvPr id="11268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85B953-E106-483C-BBF8-89E1D8C411F2}" type="slidenum">
              <a:rPr lang="en-US" altLang="de-DE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de-DE" dirty="0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7338" y="1125465"/>
            <a:ext cx="8605142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9563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9125" algn="l"/>
                <a:tab pos="10780713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de-DE" sz="1600" b="1" dirty="0" smtClean="0">
                <a:solidFill>
                  <a:schemeClr val="tx1"/>
                </a:solidFill>
              </a:rPr>
              <a:t>PFR</a:t>
            </a:r>
            <a:r>
              <a:rPr lang="en-US" altLang="de-DE" sz="1600" dirty="0" smtClean="0">
                <a:solidFill>
                  <a:schemeClr val="tx1"/>
                </a:solidFill>
              </a:rPr>
              <a:t>  		PMOD-WRC		Sun 			GAW		AOD (8)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de-DE" sz="1600" b="1" dirty="0" smtClean="0">
                <a:solidFill>
                  <a:schemeClr val="tx1"/>
                </a:solidFill>
              </a:rPr>
              <a:t>CE318T</a:t>
            </a:r>
            <a:r>
              <a:rPr lang="en-US" altLang="de-DE" sz="1600" dirty="0" smtClean="0">
                <a:solidFill>
                  <a:schemeClr val="tx1"/>
                </a:solidFill>
              </a:rPr>
              <a:t> 	Cimel			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Sun+Moon</a:t>
            </a:r>
            <a:r>
              <a:rPr lang="en-US" altLang="de-DE" sz="1600" dirty="0" smtClean="0">
                <a:solidFill>
                  <a:schemeClr val="tx1"/>
                </a:solidFill>
              </a:rPr>
              <a:t> 	Aeronet		AOD (6 o. 8), PWV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de-DE" sz="1600" b="1" dirty="0" smtClean="0">
                <a:solidFill>
                  <a:schemeClr val="tx1"/>
                </a:solidFill>
              </a:rPr>
              <a:t>POM</a:t>
            </a:r>
            <a:r>
              <a:rPr lang="en-US" altLang="de-DE" sz="1600" dirty="0" smtClean="0">
                <a:solidFill>
                  <a:schemeClr val="tx1"/>
                </a:solidFill>
              </a:rPr>
              <a:t>  		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Prede</a:t>
            </a:r>
            <a:r>
              <a:rPr lang="en-US" altLang="de-DE" sz="1600" dirty="0" smtClean="0">
                <a:solidFill>
                  <a:schemeClr val="tx1"/>
                </a:solidFill>
              </a:rPr>
              <a:t>			Sun			ESR(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SkyRad</a:t>
            </a:r>
            <a:r>
              <a:rPr lang="en-US" altLang="de-DE" sz="1600" dirty="0" smtClean="0">
                <a:solidFill>
                  <a:schemeClr val="tx1"/>
                </a:solidFill>
              </a:rPr>
              <a:t>)	AOD (11)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altLang="de-DE" sz="1600" b="1" dirty="0" smtClean="0">
                <a:solidFill>
                  <a:schemeClr val="tx1"/>
                </a:solidFill>
              </a:rPr>
              <a:t>SPST7</a:t>
            </a:r>
            <a:r>
              <a:rPr lang="en-US" altLang="de-DE" sz="1600" dirty="0" smtClean="0">
                <a:solidFill>
                  <a:schemeClr val="tx1"/>
                </a:solidFill>
              </a:rPr>
              <a:t> 	</a:t>
            </a:r>
            <a:r>
              <a:rPr lang="en-US" altLang="de-DE" sz="1600" dirty="0" err="1" smtClean="0">
                <a:solidFill>
                  <a:schemeClr val="tx1"/>
                </a:solidFill>
              </a:rPr>
              <a:t>Schulz&amp;Partner</a:t>
            </a:r>
            <a:r>
              <a:rPr lang="en-US" altLang="de-DE" sz="1600" dirty="0" smtClean="0">
                <a:solidFill>
                  <a:schemeClr val="tx1"/>
                </a:solidFill>
              </a:rPr>
              <a:t>	Star			Ø			AOD (17), PWV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b="1" dirty="0">
                <a:solidFill>
                  <a:schemeClr val="tx1"/>
                </a:solidFill>
              </a:rPr>
              <a:t>PSR</a:t>
            </a:r>
            <a:r>
              <a:rPr lang="en-US" altLang="de-DE" sz="1600" dirty="0">
                <a:solidFill>
                  <a:schemeClr val="tx1"/>
                </a:solidFill>
              </a:rPr>
              <a:t>  		PMOD-WRC		Sun + Glob	Ø 			[315– 1020 nm]/</a:t>
            </a:r>
            <a:r>
              <a:rPr lang="en-US" altLang="de-DE" sz="1600" dirty="0" smtClean="0">
                <a:solidFill>
                  <a:schemeClr val="tx1"/>
                </a:solidFill>
              </a:rPr>
              <a:t>1024</a:t>
            </a:r>
            <a:endParaRPr lang="en-US" altLang="de-DE" sz="1600" dirty="0">
              <a:solidFill>
                <a:schemeClr val="tx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08" y="2753182"/>
            <a:ext cx="1800000" cy="283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2" descr="S:\mitarbeiter\10_doppler\communication\workshop\20150624valladolid_lunar-photometry\andre-guckt-sternenph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20" y="2924944"/>
            <a:ext cx="2160000" cy="1186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2627984" y="2390623"/>
            <a:ext cx="1800000" cy="3774681"/>
            <a:chOff x="1835896" y="2390623"/>
            <a:chExt cx="1800000" cy="3774681"/>
          </a:xfrm>
        </p:grpSpPr>
        <p:pic>
          <p:nvPicPr>
            <p:cNvPr id="2052" name="Picture 4" descr="C:\Users\ldoppler\Desktop\medien\fotos\ce318_cr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896" y="4012601"/>
              <a:ext cx="1800000" cy="2152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ldoppler\Desktop\medien\fotos\moon_ce318_crop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896" y="2390623"/>
              <a:ext cx="1800000" cy="162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5" name="Picture 7" descr="S:\organisation\99_sonstiges\fotos\Obs-Geraete-SMZ-Plattform-Labor\Geraete\PFR\PFR_20080829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0" y="3284984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ldoppler\Desktop\Vortrag_Berlin_20181120\Station_FUB\Bilder\20180424_112934_resiz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08" y="4831809"/>
            <a:ext cx="2419267" cy="135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73950"/>
      </p:ext>
    </p:extLst>
  </p:cSld>
  <p:clrMapOvr>
    <a:masterClrMapping/>
  </p:clrMapOvr>
  <p:transition advTm="648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4" name="Inhaltsplatzhalter 5"/>
          <p:cNvSpPr txBox="1">
            <a:spLocks/>
          </p:cNvSpPr>
          <p:nvPr/>
        </p:nvSpPr>
        <p:spPr>
          <a:xfrm>
            <a:off x="364628" y="1124744"/>
            <a:ext cx="8353425" cy="1426169"/>
          </a:xfrm>
          <a:prstGeom prst="rect">
            <a:avLst/>
          </a:prstGeom>
        </p:spPr>
        <p:txBody>
          <a:bodyPr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Solar = oldest and most certified and efficient technique</a:t>
            </a:r>
          </a:p>
          <a:p>
            <a:pPr lvl="1"/>
            <a:r>
              <a:rPr lang="en-GB" sz="1600" kern="0" dirty="0" smtClean="0"/>
              <a:t>Since the 80ies</a:t>
            </a:r>
          </a:p>
          <a:p>
            <a:pPr lvl="1"/>
            <a:r>
              <a:rPr lang="en-GB" sz="1600" kern="0" dirty="0" smtClean="0"/>
              <a:t>Portable and compact instrument</a:t>
            </a:r>
          </a:p>
          <a:p>
            <a:pPr lvl="1"/>
            <a:r>
              <a:rPr lang="en-GB" sz="1600" kern="0" dirty="0" smtClean="0"/>
              <a:t>Great signal/noise ratio</a:t>
            </a:r>
          </a:p>
          <a:p>
            <a:pPr lvl="1"/>
            <a:r>
              <a:rPr lang="en-GB" sz="1600" kern="0" dirty="0" smtClean="0"/>
              <a:t>Enough signal for UV, NIR, Ozone, (other techniques only VIS, AOD and WV)</a:t>
            </a:r>
          </a:p>
          <a:p>
            <a:pPr lvl="1"/>
            <a:r>
              <a:rPr lang="en-GB" sz="1600" kern="0" dirty="0" smtClean="0"/>
              <a:t>Possibility scattering measurements and extract aerosol properties (SSA, Phase function)</a:t>
            </a:r>
          </a:p>
          <a:p>
            <a:r>
              <a:rPr lang="en-GB" sz="1600" kern="0" dirty="0" smtClean="0"/>
              <a:t>Lunar: </a:t>
            </a:r>
          </a:p>
          <a:p>
            <a:pPr lvl="1"/>
            <a:r>
              <a:rPr lang="en-GB" sz="1600" kern="0" dirty="0" smtClean="0"/>
              <a:t>Use same instrument as solar = compact, easy calibration</a:t>
            </a:r>
          </a:p>
          <a:p>
            <a:pPr lvl="1"/>
            <a:r>
              <a:rPr lang="en-GB" sz="1600" kern="0" dirty="0" smtClean="0"/>
              <a:t>Difficulty of reflectance model, but this is almost mastered</a:t>
            </a:r>
          </a:p>
          <a:p>
            <a:pPr lvl="1"/>
            <a:r>
              <a:rPr lang="en-GB" sz="1600" kern="0" dirty="0" smtClean="0"/>
              <a:t>Only Half of the cycle, only 2/3 of the night</a:t>
            </a:r>
          </a:p>
          <a:p>
            <a:r>
              <a:rPr lang="en-GB" sz="1600" kern="0" dirty="0" smtClean="0"/>
              <a:t>Stellar:</a:t>
            </a:r>
          </a:p>
          <a:p>
            <a:pPr lvl="1"/>
            <a:r>
              <a:rPr lang="en-GB" sz="1600" kern="0" dirty="0" smtClean="0"/>
              <a:t>Expansive, take place, calibration difficult, need (partially) an operator</a:t>
            </a:r>
          </a:p>
          <a:p>
            <a:pPr lvl="1"/>
            <a:r>
              <a:rPr lang="en-GB" sz="1600" kern="0" dirty="0" smtClean="0"/>
              <a:t>Problem of star magnitude catalogue</a:t>
            </a:r>
          </a:p>
          <a:p>
            <a:pPr lvl="1"/>
            <a:r>
              <a:rPr lang="en-GB" sz="1600" kern="0" dirty="0" smtClean="0"/>
              <a:t>But we can choose the target and measure almost the whole night, heterogeneity is possible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4628" y="260648"/>
            <a:ext cx="5431507" cy="46786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875" kern="0" dirty="0" smtClean="0"/>
              <a:t>Specificity Lunar/stellar/solar: summary</a:t>
            </a:r>
            <a:endParaRPr lang="en-GB" altLang="de-DE" sz="1875" kern="0" dirty="0"/>
          </a:p>
        </p:txBody>
      </p:sp>
      <p:sp>
        <p:nvSpPr>
          <p:cNvPr id="6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318910"/>
      </p:ext>
    </p:extLst>
  </p:cSld>
  <p:clrMapOvr>
    <a:masterClrMapping/>
  </p:clrMapOvr>
  <p:transition advTm="1172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SORBETTO </a:t>
            </a:r>
            <a:r>
              <a:rPr lang="de-DE" dirty="0" err="1" smtClean="0"/>
              <a:t>Lunar+Solar+Stellar</a:t>
            </a:r>
            <a:r>
              <a:rPr lang="de-DE" dirty="0" smtClean="0"/>
              <a:t>, Doppler 20210914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Inhaltsplatzhalter 5"/>
          <p:cNvSpPr txBox="1">
            <a:spLocks/>
          </p:cNvSpPr>
          <p:nvPr/>
        </p:nvSpPr>
        <p:spPr>
          <a:xfrm>
            <a:off x="251520" y="1415878"/>
            <a:ext cx="8353425" cy="1426169"/>
          </a:xfrm>
          <a:prstGeom prst="rect">
            <a:avLst/>
          </a:prstGeom>
        </p:spPr>
        <p:txBody>
          <a:bodyPr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4000" b="1" kern="0" dirty="0" smtClean="0">
                <a:solidFill>
                  <a:srgbClr val="FF0000"/>
                </a:solidFill>
              </a:rPr>
              <a:t>THANKS for your attention </a:t>
            </a:r>
            <a:endParaRPr lang="en-GB" sz="4000" b="1" kern="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265486"/>
      </p:ext>
    </p:extLst>
  </p:cSld>
  <p:clrMapOvr>
    <a:masterClrMapping/>
  </p:clrMapOvr>
  <p:transition advTm="173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04813"/>
            <a:ext cx="6227762" cy="431800"/>
          </a:xfrm>
          <a:noFill/>
        </p:spPr>
        <p:txBody>
          <a:bodyPr/>
          <a:lstStyle/>
          <a:p>
            <a:pPr eaLnBrk="1" hangingPunct="1"/>
            <a:r>
              <a:rPr lang="en-US" altLang="de-DE" sz="2500" dirty="0" smtClean="0"/>
              <a:t>MOL-RAO</a:t>
            </a:r>
            <a:r>
              <a:rPr lang="en-US" altLang="de-DE" sz="2500" dirty="0"/>
              <a:t>:</a:t>
            </a:r>
            <a:r>
              <a:rPr lang="en-US" altLang="de-DE" sz="2500" dirty="0" smtClean="0"/>
              <a:t> 52.2 N, 14.1 E, 120 m</a:t>
            </a:r>
            <a:endParaRPr lang="en-US" altLang="de-DE" sz="2500" dirty="0" smtClean="0">
              <a:solidFill>
                <a:srgbClr val="00B050"/>
              </a:solidFill>
            </a:endParaRPr>
          </a:p>
        </p:txBody>
      </p:sp>
      <p:sp>
        <p:nvSpPr>
          <p:cNvPr id="6148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42ADC8-112C-4FA0-AF3E-52982E2EE92C}" type="slidenum">
              <a:rPr lang="en-US" altLang="de-DE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de-DE" dirty="0" smtClean="0"/>
          </a:p>
        </p:txBody>
      </p:sp>
      <p:pic>
        <p:nvPicPr>
          <p:cNvPr id="18434" name="Picture 2" descr="T:\von_RAO1\vonRonny\dji_bilder\DJI_0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0100"/>
            <a:ext cx="7704856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uppieren 59"/>
          <p:cNvGrpSpPr/>
          <p:nvPr/>
        </p:nvGrpSpPr>
        <p:grpSpPr>
          <a:xfrm>
            <a:off x="2051720" y="4653136"/>
            <a:ext cx="1440160" cy="576064"/>
            <a:chOff x="2051720" y="4653136"/>
            <a:chExt cx="1440160" cy="576064"/>
          </a:xfrm>
        </p:grpSpPr>
        <p:sp>
          <p:nvSpPr>
            <p:cNvPr id="7" name="Rechteck 6"/>
            <p:cNvSpPr/>
            <p:nvPr/>
          </p:nvSpPr>
          <p:spPr bwMode="auto">
            <a:xfrm>
              <a:off x="2267744" y="4653136"/>
              <a:ext cx="1224136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Starphotometer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3" name="Gerade Verbindung mit Pfeil 2"/>
            <p:cNvCxnSpPr/>
            <p:nvPr/>
          </p:nvCxnSpPr>
          <p:spPr bwMode="auto">
            <a:xfrm flipH="1">
              <a:off x="2051720" y="4941168"/>
              <a:ext cx="353963" cy="2880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uppieren 58"/>
          <p:cNvGrpSpPr/>
          <p:nvPr/>
        </p:nvGrpSpPr>
        <p:grpSpPr>
          <a:xfrm>
            <a:off x="683568" y="3861088"/>
            <a:ext cx="2034306" cy="360000"/>
            <a:chOff x="683568" y="3861088"/>
            <a:chExt cx="2034306" cy="360000"/>
          </a:xfrm>
        </p:grpSpPr>
        <p:sp>
          <p:nvSpPr>
            <p:cNvPr id="8" name="Rechteck 7"/>
            <p:cNvSpPr/>
            <p:nvPr/>
          </p:nvSpPr>
          <p:spPr bwMode="auto">
            <a:xfrm>
              <a:off x="683568" y="3861088"/>
              <a:ext cx="1872208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“</a:t>
              </a:r>
              <a:r>
                <a:rPr lang="en-US" sz="1000" b="1" dirty="0" err="1" smtClean="0">
                  <a:latin typeface="Arial" charset="0"/>
                </a:rPr>
                <a:t>Strahlungsmesszentrale</a:t>
              </a:r>
              <a:r>
                <a:rPr lang="en-US" sz="1000" b="1" dirty="0" smtClean="0">
                  <a:latin typeface="Arial" charset="0"/>
                </a:rPr>
                <a:t>”</a:t>
              </a:r>
            </a:p>
            <a:p>
              <a:pPr algn="ctr">
                <a:defRPr/>
              </a:pPr>
              <a:r>
                <a:rPr lang="en-US" sz="1000" b="1" dirty="0" smtClean="0"/>
                <a:t>(radiation lab)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 bwMode="auto">
            <a:xfrm flipV="1">
              <a:off x="2405683" y="4005064"/>
              <a:ext cx="312191" cy="3602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uppieren 57"/>
          <p:cNvGrpSpPr/>
          <p:nvPr/>
        </p:nvGrpSpPr>
        <p:grpSpPr>
          <a:xfrm>
            <a:off x="611560" y="3140968"/>
            <a:ext cx="2106314" cy="432028"/>
            <a:chOff x="611560" y="3140968"/>
            <a:chExt cx="2106314" cy="432028"/>
          </a:xfrm>
        </p:grpSpPr>
        <p:sp>
          <p:nvSpPr>
            <p:cNvPr id="9" name="Rechteck 8"/>
            <p:cNvSpPr/>
            <p:nvPr/>
          </p:nvSpPr>
          <p:spPr bwMode="auto">
            <a:xfrm>
              <a:off x="611560" y="3140968"/>
              <a:ext cx="1794123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Radiation platform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 bwMode="auto">
            <a:xfrm>
              <a:off x="2267744" y="3356952"/>
              <a:ext cx="450130" cy="21604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" name="Gruppieren 55"/>
          <p:cNvGrpSpPr/>
          <p:nvPr/>
        </p:nvGrpSpPr>
        <p:grpSpPr>
          <a:xfrm>
            <a:off x="6039402" y="3933046"/>
            <a:ext cx="1406841" cy="576034"/>
            <a:chOff x="6039402" y="3933046"/>
            <a:chExt cx="1406841" cy="576034"/>
          </a:xfrm>
        </p:grpSpPr>
        <p:sp>
          <p:nvSpPr>
            <p:cNvPr id="10" name="Rechteck 9"/>
            <p:cNvSpPr/>
            <p:nvPr/>
          </p:nvSpPr>
          <p:spPr bwMode="auto">
            <a:xfrm>
              <a:off x="6084168" y="4149080"/>
              <a:ext cx="1362075" cy="3600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Wind house (historic)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 bwMode="auto">
            <a:xfrm flipH="1" flipV="1">
              <a:off x="6039402" y="3933046"/>
              <a:ext cx="332798" cy="288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uppieren 60"/>
          <p:cNvGrpSpPr/>
          <p:nvPr/>
        </p:nvGrpSpPr>
        <p:grpSpPr>
          <a:xfrm>
            <a:off x="808062" y="4941168"/>
            <a:ext cx="1459682" cy="1295502"/>
            <a:chOff x="808062" y="4941168"/>
            <a:chExt cx="1459682" cy="1295502"/>
          </a:xfrm>
        </p:grpSpPr>
        <p:sp>
          <p:nvSpPr>
            <p:cNvPr id="13" name="Rechteck 12"/>
            <p:cNvSpPr/>
            <p:nvPr/>
          </p:nvSpPr>
          <p:spPr bwMode="auto">
            <a:xfrm>
              <a:off x="808062" y="5733255"/>
              <a:ext cx="1459682" cy="50341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/>
                <a:t>RAMSES</a:t>
              </a:r>
            </a:p>
            <a:p>
              <a:pPr algn="ctr">
                <a:defRPr/>
              </a:pPr>
              <a:r>
                <a:rPr lang="en-US" sz="1000" b="1" dirty="0" smtClean="0"/>
                <a:t>(Raman Lidar)</a:t>
              </a:r>
              <a:endParaRPr lang="en-US" sz="1000" dirty="0"/>
            </a:p>
          </p:txBody>
        </p:sp>
        <p:cxnSp>
          <p:nvCxnSpPr>
            <p:cNvPr id="33" name="Gerade Verbindung mit Pfeil 32"/>
            <p:cNvCxnSpPr/>
            <p:nvPr/>
          </p:nvCxnSpPr>
          <p:spPr bwMode="auto">
            <a:xfrm flipH="1" flipV="1">
              <a:off x="1054799" y="4941168"/>
              <a:ext cx="348849" cy="86409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Gruppieren 54"/>
          <p:cNvGrpSpPr/>
          <p:nvPr/>
        </p:nvGrpSpPr>
        <p:grpSpPr>
          <a:xfrm>
            <a:off x="4552478" y="2529221"/>
            <a:ext cx="1459682" cy="539739"/>
            <a:chOff x="4552478" y="2529221"/>
            <a:chExt cx="1459682" cy="539739"/>
          </a:xfrm>
        </p:grpSpPr>
        <p:sp>
          <p:nvSpPr>
            <p:cNvPr id="15" name="Rechteck 14"/>
            <p:cNvSpPr/>
            <p:nvPr/>
          </p:nvSpPr>
          <p:spPr bwMode="auto">
            <a:xfrm>
              <a:off x="4552478" y="2529221"/>
              <a:ext cx="1459682" cy="2517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Weather station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38" name="Gerade Verbindung mit Pfeil 37"/>
            <p:cNvCxnSpPr/>
            <p:nvPr/>
          </p:nvCxnSpPr>
          <p:spPr bwMode="auto">
            <a:xfrm flipH="1">
              <a:off x="4788025" y="2780555"/>
              <a:ext cx="172217" cy="28840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uppieren 56"/>
          <p:cNvGrpSpPr/>
          <p:nvPr/>
        </p:nvGrpSpPr>
        <p:grpSpPr>
          <a:xfrm>
            <a:off x="2513534" y="2654702"/>
            <a:ext cx="1459682" cy="559385"/>
            <a:chOff x="2513534" y="2654702"/>
            <a:chExt cx="1459682" cy="559385"/>
          </a:xfrm>
        </p:grpSpPr>
        <p:sp>
          <p:nvSpPr>
            <p:cNvPr id="14" name="Rechteck 13"/>
            <p:cNvSpPr/>
            <p:nvPr/>
          </p:nvSpPr>
          <p:spPr bwMode="auto">
            <a:xfrm>
              <a:off x="2513534" y="2654702"/>
              <a:ext cx="1459682" cy="2517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„</a:t>
              </a:r>
              <a:r>
                <a:rPr lang="en-US" sz="1000" b="1" dirty="0" err="1" smtClean="0">
                  <a:latin typeface="Arial" charset="0"/>
                </a:rPr>
                <a:t>Wetterwarte</a:t>
              </a:r>
              <a:r>
                <a:rPr lang="en-US" sz="1000" b="1" dirty="0" smtClean="0">
                  <a:latin typeface="Arial" charset="0"/>
                </a:rPr>
                <a:t>“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46" name="Gerade Verbindung mit Pfeil 45"/>
            <p:cNvCxnSpPr/>
            <p:nvPr/>
          </p:nvCxnSpPr>
          <p:spPr bwMode="auto">
            <a:xfrm flipH="1">
              <a:off x="2879812" y="2906409"/>
              <a:ext cx="108012" cy="30767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" name="Gruppieren 52"/>
          <p:cNvGrpSpPr/>
          <p:nvPr/>
        </p:nvGrpSpPr>
        <p:grpSpPr>
          <a:xfrm>
            <a:off x="6823372" y="2276872"/>
            <a:ext cx="1401118" cy="504056"/>
            <a:chOff x="6823372" y="2276872"/>
            <a:chExt cx="1401118" cy="504056"/>
          </a:xfrm>
        </p:grpSpPr>
        <p:sp>
          <p:nvSpPr>
            <p:cNvPr id="12" name="Rechteck 11"/>
            <p:cNvSpPr/>
            <p:nvPr/>
          </p:nvSpPr>
          <p:spPr bwMode="auto">
            <a:xfrm>
              <a:off x="6823372" y="2276872"/>
              <a:ext cx="1401118" cy="29027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50 m tower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50" name="Gerade Verbindung mit Pfeil 49"/>
            <p:cNvCxnSpPr/>
            <p:nvPr/>
          </p:nvCxnSpPr>
          <p:spPr bwMode="auto">
            <a:xfrm flipH="1">
              <a:off x="7446243" y="2492896"/>
              <a:ext cx="438126" cy="2880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Gruppieren 51"/>
          <p:cNvGrpSpPr/>
          <p:nvPr/>
        </p:nvGrpSpPr>
        <p:grpSpPr>
          <a:xfrm>
            <a:off x="6987306" y="3320968"/>
            <a:ext cx="1401118" cy="540080"/>
            <a:chOff x="6987306" y="3320968"/>
            <a:chExt cx="1401118" cy="540080"/>
          </a:xfrm>
        </p:grpSpPr>
        <p:sp>
          <p:nvSpPr>
            <p:cNvPr id="11" name="Rechteck 10"/>
            <p:cNvSpPr/>
            <p:nvPr/>
          </p:nvSpPr>
          <p:spPr bwMode="auto">
            <a:xfrm>
              <a:off x="6987306" y="3570774"/>
              <a:ext cx="1401118" cy="29027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>
                  <a:latin typeface="Arial" charset="0"/>
                </a:rPr>
                <a:t>Balloon hall</a:t>
              </a:r>
              <a:endParaRPr lang="en-US" sz="1000" dirty="0">
                <a:latin typeface="Arial" charset="0"/>
              </a:endParaRPr>
            </a:p>
          </p:txBody>
        </p:sp>
        <p:cxnSp>
          <p:nvCxnSpPr>
            <p:cNvPr id="54" name="Gerade Verbindung mit Pfeil 53"/>
            <p:cNvCxnSpPr/>
            <p:nvPr/>
          </p:nvCxnSpPr>
          <p:spPr bwMode="auto">
            <a:xfrm flipH="1" flipV="1">
              <a:off x="7074203" y="3320968"/>
              <a:ext cx="174423" cy="34741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432" name="Gruppieren 18431"/>
          <p:cNvGrpSpPr/>
          <p:nvPr/>
        </p:nvGrpSpPr>
        <p:grpSpPr>
          <a:xfrm>
            <a:off x="4355975" y="5301207"/>
            <a:ext cx="2718227" cy="1080121"/>
            <a:chOff x="4355975" y="5301207"/>
            <a:chExt cx="2718227" cy="1080121"/>
          </a:xfrm>
        </p:grpSpPr>
        <p:sp>
          <p:nvSpPr>
            <p:cNvPr id="66" name="Rechteck 65"/>
            <p:cNvSpPr/>
            <p:nvPr/>
          </p:nvSpPr>
          <p:spPr bwMode="auto">
            <a:xfrm>
              <a:off x="4355975" y="5301207"/>
              <a:ext cx="2718227" cy="50341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/>
                <a:t>Remote sensing station</a:t>
              </a:r>
            </a:p>
            <a:p>
              <a:pPr algn="ctr">
                <a:defRPr/>
              </a:pPr>
              <a:r>
                <a:rPr lang="en-US" sz="1000" b="1" dirty="0" smtClean="0"/>
                <a:t>(Cloud radar, Doppler Lidar, Windprofiler)</a:t>
              </a:r>
              <a:endParaRPr lang="en-US" sz="1000" dirty="0"/>
            </a:p>
          </p:txBody>
        </p:sp>
        <p:cxnSp>
          <p:nvCxnSpPr>
            <p:cNvPr id="67" name="Gerade Verbindung mit Pfeil 66"/>
            <p:cNvCxnSpPr/>
            <p:nvPr/>
          </p:nvCxnSpPr>
          <p:spPr bwMode="auto">
            <a:xfrm flipH="1">
              <a:off x="4895999" y="5804622"/>
              <a:ext cx="270049" cy="576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438" name="Gruppieren 18437"/>
          <p:cNvGrpSpPr/>
          <p:nvPr/>
        </p:nvGrpSpPr>
        <p:grpSpPr>
          <a:xfrm>
            <a:off x="251520" y="1340768"/>
            <a:ext cx="4014371" cy="360040"/>
            <a:chOff x="251520" y="1340768"/>
            <a:chExt cx="4014371" cy="360040"/>
          </a:xfrm>
        </p:grpSpPr>
        <p:sp>
          <p:nvSpPr>
            <p:cNvPr id="70" name="Rechteck 69"/>
            <p:cNvSpPr/>
            <p:nvPr/>
          </p:nvSpPr>
          <p:spPr bwMode="auto">
            <a:xfrm>
              <a:off x="1547664" y="1340768"/>
              <a:ext cx="2718227" cy="25170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1000" b="1" dirty="0" smtClean="0"/>
                <a:t>GM </a:t>
              </a:r>
              <a:r>
                <a:rPr lang="en-US" sz="1000" b="1" dirty="0" err="1" smtClean="0"/>
                <a:t>Falkenberg</a:t>
              </a:r>
              <a:r>
                <a:rPr lang="en-US" sz="1000" b="1" dirty="0" smtClean="0"/>
                <a:t> (e.g. 99 m tower)</a:t>
              </a:r>
            </a:p>
          </p:txBody>
        </p:sp>
        <p:cxnSp>
          <p:nvCxnSpPr>
            <p:cNvPr id="72" name="Gerade Verbindung mit Pfeil 71"/>
            <p:cNvCxnSpPr/>
            <p:nvPr/>
          </p:nvCxnSpPr>
          <p:spPr bwMode="auto">
            <a:xfrm flipH="1">
              <a:off x="251520" y="1465252"/>
              <a:ext cx="1257101" cy="23555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1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444815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04813"/>
            <a:ext cx="6227762" cy="431800"/>
          </a:xfrm>
        </p:spPr>
        <p:txBody>
          <a:bodyPr/>
          <a:lstStyle/>
          <a:p>
            <a:pPr eaLnBrk="1" hangingPunct="1"/>
            <a:r>
              <a:rPr lang="en-US" altLang="de-DE" sz="2500" dirty="0" smtClean="0"/>
              <a:t>Radiation platform</a:t>
            </a:r>
          </a:p>
        </p:txBody>
      </p:sp>
      <p:sp>
        <p:nvSpPr>
          <p:cNvPr id="7172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70DE79-AFE8-494A-B792-A16E5D210259}" type="slidenum">
              <a:rPr lang="en-US" altLang="de-DE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5" y="1268760"/>
            <a:ext cx="8448938" cy="475252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" y="1109328"/>
            <a:ext cx="8860388" cy="49839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274"/>
            <a:ext cx="9144000" cy="51435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012"/>
            <a:ext cx="9144000" cy="5143500"/>
          </a:xfrm>
          <a:prstGeom prst="rect">
            <a:avLst/>
          </a:prstGeom>
        </p:spPr>
      </p:pic>
      <p:sp>
        <p:nvSpPr>
          <p:cNvPr id="10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338486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3491880" y="833500"/>
            <a:ext cx="5375954" cy="4379746"/>
            <a:chOff x="3491880" y="833500"/>
            <a:chExt cx="5375954" cy="4379746"/>
          </a:xfrm>
        </p:grpSpPr>
        <p:sp>
          <p:nvSpPr>
            <p:cNvPr id="3" name="Sonne 2"/>
            <p:cNvSpPr/>
            <p:nvPr/>
          </p:nvSpPr>
          <p:spPr bwMode="auto">
            <a:xfrm>
              <a:off x="7128816" y="833500"/>
              <a:ext cx="1512168" cy="1224136"/>
            </a:xfrm>
            <a:prstGeom prst="sun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279" name="Gruppieren 11278"/>
            <p:cNvGrpSpPr/>
            <p:nvPr/>
          </p:nvGrpSpPr>
          <p:grpSpPr>
            <a:xfrm>
              <a:off x="3491880" y="1556792"/>
              <a:ext cx="5375954" cy="3656454"/>
              <a:chOff x="3490654" y="1556792"/>
              <a:chExt cx="5375954" cy="3656454"/>
            </a:xfrm>
          </p:grpSpPr>
          <p:sp>
            <p:nvSpPr>
              <p:cNvPr id="11275" name="Bogen 11274"/>
              <p:cNvSpPr/>
              <p:nvPr/>
            </p:nvSpPr>
            <p:spPr bwMode="auto">
              <a:xfrm>
                <a:off x="3490654" y="1887767"/>
                <a:ext cx="5375954" cy="3325479"/>
              </a:xfrm>
              <a:prstGeom prst="arc">
                <a:avLst>
                  <a:gd name="adj1" fmla="val 16200000"/>
                  <a:gd name="adj2" fmla="val 37705"/>
                </a:avLst>
              </a:prstGeom>
              <a:noFill/>
              <a:ln w="3810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77" name="Textfeld 11276"/>
              <p:cNvSpPr txBox="1"/>
              <p:nvPr/>
            </p:nvSpPr>
            <p:spPr>
              <a:xfrm>
                <a:off x="4498766" y="1836113"/>
                <a:ext cx="24033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 smtClean="0">
                    <a:solidFill>
                      <a:srgbClr val="00B0F0"/>
                    </a:solidFill>
                  </a:rPr>
                  <a:t>Atmosphere’s entrance</a:t>
                </a:r>
                <a:endParaRPr lang="en-US" sz="16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1278" name="Textfeld 11277"/>
              <p:cNvSpPr txBox="1"/>
              <p:nvPr/>
            </p:nvSpPr>
            <p:spPr>
              <a:xfrm>
                <a:off x="6876256" y="1556792"/>
                <a:ext cx="13681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 smtClean="0">
                    <a:solidFill>
                      <a:srgbClr val="FFC000"/>
                    </a:solidFill>
                  </a:rPr>
                  <a:t>I</a:t>
                </a:r>
                <a:r>
                  <a:rPr lang="en-US" sz="2200" b="1" baseline="-25000" dirty="0" smtClean="0">
                    <a:solidFill>
                      <a:srgbClr val="FFC000"/>
                    </a:solidFill>
                  </a:rPr>
                  <a:t>0,λ</a:t>
                </a:r>
                <a:endParaRPr lang="en-US" sz="2200" b="1" baseline="-25000" dirty="0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04813"/>
            <a:ext cx="6227763" cy="431800"/>
          </a:xfrm>
          <a:noFill/>
        </p:spPr>
        <p:txBody>
          <a:bodyPr/>
          <a:lstStyle/>
          <a:p>
            <a:pPr eaLnBrk="1" hangingPunct="1"/>
            <a:r>
              <a:rPr lang="en-US" altLang="de-DE" sz="2500" dirty="0" smtClean="0"/>
              <a:t>Basis of AOD photometry</a:t>
            </a:r>
          </a:p>
        </p:txBody>
      </p:sp>
      <p:sp>
        <p:nvSpPr>
          <p:cNvPr id="11268" name="Foliennummernplatzhalt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85B953-E106-483C-BBF8-89E1D8C411F2}" type="slidenum">
              <a:rPr lang="en-US" altLang="de-DE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de-DE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3923928" y="26369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AOD ???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1290" name="Gruppieren 11289"/>
          <p:cNvGrpSpPr/>
          <p:nvPr/>
        </p:nvGrpSpPr>
        <p:grpSpPr>
          <a:xfrm>
            <a:off x="4053649" y="4006805"/>
            <a:ext cx="4982847" cy="646331"/>
            <a:chOff x="4053649" y="4006805"/>
            <a:chExt cx="4982847" cy="646331"/>
          </a:xfrm>
        </p:grpSpPr>
        <p:grpSp>
          <p:nvGrpSpPr>
            <p:cNvPr id="11289" name="Gruppieren 11288"/>
            <p:cNvGrpSpPr/>
            <p:nvPr/>
          </p:nvGrpSpPr>
          <p:grpSpPr>
            <a:xfrm>
              <a:off x="4053649" y="4011386"/>
              <a:ext cx="583435" cy="518626"/>
              <a:chOff x="4053649" y="4011386"/>
              <a:chExt cx="583435" cy="518626"/>
            </a:xfrm>
          </p:grpSpPr>
          <p:sp>
            <p:nvSpPr>
              <p:cNvPr id="25" name="Rechteck 24"/>
              <p:cNvSpPr/>
              <p:nvPr/>
            </p:nvSpPr>
            <p:spPr bwMode="auto">
              <a:xfrm>
                <a:off x="4053649" y="4484293"/>
                <a:ext cx="488213" cy="4571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1273" name="Gruppieren 11272"/>
              <p:cNvGrpSpPr/>
              <p:nvPr/>
            </p:nvGrpSpPr>
            <p:grpSpPr>
              <a:xfrm>
                <a:off x="4061020" y="4011386"/>
                <a:ext cx="576064" cy="472907"/>
                <a:chOff x="4061020" y="4011386"/>
                <a:chExt cx="576064" cy="472907"/>
              </a:xfrm>
            </p:grpSpPr>
            <p:grpSp>
              <p:nvGrpSpPr>
                <p:cNvPr id="26" name="Gruppieren 25"/>
                <p:cNvGrpSpPr/>
                <p:nvPr/>
              </p:nvGrpSpPr>
              <p:grpSpPr>
                <a:xfrm>
                  <a:off x="4061020" y="4011386"/>
                  <a:ext cx="576064" cy="472907"/>
                  <a:chOff x="4061020" y="4011386"/>
                  <a:chExt cx="576064" cy="472907"/>
                </a:xfrm>
              </p:grpSpPr>
              <p:sp>
                <p:nvSpPr>
                  <p:cNvPr id="22" name="Rechteck 21"/>
                  <p:cNvSpPr/>
                  <p:nvPr/>
                </p:nvSpPr>
                <p:spPr bwMode="auto">
                  <a:xfrm rot="19408286">
                    <a:off x="4061020" y="4011386"/>
                    <a:ext cx="576064" cy="21488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3" name="Rechteck 22"/>
                  <p:cNvSpPr/>
                  <p:nvPr/>
                </p:nvSpPr>
                <p:spPr bwMode="auto">
                  <a:xfrm>
                    <a:off x="4219331" y="4162539"/>
                    <a:ext cx="129721" cy="32175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24" name="Ellipse 23"/>
                <p:cNvSpPr/>
                <p:nvPr/>
              </p:nvSpPr>
              <p:spPr bwMode="auto">
                <a:xfrm>
                  <a:off x="4208831" y="4157578"/>
                  <a:ext cx="144016" cy="146298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28" name="Textfeld 27"/>
            <p:cNvSpPr txBox="1"/>
            <p:nvPr/>
          </p:nvSpPr>
          <p:spPr>
            <a:xfrm>
              <a:off x="4655046" y="4006805"/>
              <a:ext cx="438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Instrument:</a:t>
              </a:r>
            </a:p>
            <a:p>
              <a:r>
                <a:rPr lang="en-US" b="1" dirty="0" smtClean="0"/>
                <a:t>Filter</a:t>
              </a:r>
              <a:r>
                <a:rPr lang="en-US" dirty="0" smtClean="0"/>
                <a:t>radiometer (ex: </a:t>
              </a:r>
              <a:r>
                <a:rPr lang="en-US" b="1" dirty="0" smtClean="0"/>
                <a:t>λ = 500 nm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395536" y="4715852"/>
            <a:ext cx="8534400" cy="945396"/>
            <a:chOff x="395536" y="4499828"/>
            <a:chExt cx="8534400" cy="94539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799111"/>
              <a:ext cx="853440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feld 30"/>
            <p:cNvSpPr txBox="1"/>
            <p:nvPr/>
          </p:nvSpPr>
          <p:spPr>
            <a:xfrm>
              <a:off x="396552" y="4499828"/>
              <a:ext cx="7847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Beer-Lambert law at wavelength  „λ“:</a:t>
              </a:r>
              <a:endParaRPr lang="en-US" dirty="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79511" y="2987660"/>
            <a:ext cx="3456385" cy="2523030"/>
            <a:chOff x="179511" y="2987660"/>
            <a:chExt cx="3456385" cy="2523030"/>
          </a:xfrm>
        </p:grpSpPr>
        <p:sp>
          <p:nvSpPr>
            <p:cNvPr id="30" name="Textfeld 29"/>
            <p:cNvSpPr txBox="1"/>
            <p:nvPr/>
          </p:nvSpPr>
          <p:spPr>
            <a:xfrm>
              <a:off x="179511" y="2987660"/>
              <a:ext cx="3456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AOD</a:t>
              </a:r>
              <a:r>
                <a:rPr lang="en-US" dirty="0" smtClean="0"/>
                <a:t> = Aerosol Optical Depth</a:t>
              </a:r>
              <a:endParaRPr lang="en-US" dirty="0"/>
            </a:p>
          </p:txBody>
        </p:sp>
        <p:grpSp>
          <p:nvGrpSpPr>
            <p:cNvPr id="11288" name="Gruppieren 11287"/>
            <p:cNvGrpSpPr/>
            <p:nvPr/>
          </p:nvGrpSpPr>
          <p:grpSpPr>
            <a:xfrm>
              <a:off x="539552" y="3284984"/>
              <a:ext cx="2448272" cy="2225706"/>
              <a:chOff x="539552" y="3284984"/>
              <a:chExt cx="2448272" cy="2225706"/>
            </a:xfrm>
          </p:grpSpPr>
          <p:sp>
            <p:nvSpPr>
              <p:cNvPr id="35" name="Ellipse 34"/>
              <p:cNvSpPr/>
              <p:nvPr/>
            </p:nvSpPr>
            <p:spPr bwMode="auto">
              <a:xfrm>
                <a:off x="2555776" y="4941168"/>
                <a:ext cx="432048" cy="569522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266" name="Gerade Verbindung mit Pfeil 11265"/>
              <p:cNvCxnSpPr/>
              <p:nvPr/>
            </p:nvCxnSpPr>
            <p:spPr bwMode="auto">
              <a:xfrm flipH="1" flipV="1">
                <a:off x="539552" y="3284984"/>
                <a:ext cx="2257648" cy="1615534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5" name="Gruppieren 14"/>
          <p:cNvGrpSpPr/>
          <p:nvPr/>
        </p:nvGrpSpPr>
        <p:grpSpPr>
          <a:xfrm>
            <a:off x="3491880" y="2636912"/>
            <a:ext cx="5112568" cy="792088"/>
            <a:chOff x="3492996" y="2816932"/>
            <a:chExt cx="5112568" cy="792088"/>
          </a:xfrm>
        </p:grpSpPr>
        <p:sp>
          <p:nvSpPr>
            <p:cNvPr id="9" name="Flussdiagramm: Grenzstelle 8"/>
            <p:cNvSpPr>
              <a:spLocks noChangeArrowheads="1"/>
            </p:cNvSpPr>
            <p:nvPr/>
          </p:nvSpPr>
          <p:spPr bwMode="auto">
            <a:xfrm>
              <a:off x="3492996" y="2816932"/>
              <a:ext cx="5112568" cy="792088"/>
            </a:xfrm>
            <a:prstGeom prst="flowChartTerminator">
              <a:avLst/>
            </a:prstGeom>
            <a:solidFill>
              <a:srgbClr val="92D050">
                <a:alpha val="4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234683" y="2849327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Aerosol layer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541862" y="1988840"/>
            <a:ext cx="2755404" cy="2160240"/>
            <a:chOff x="4541862" y="1988840"/>
            <a:chExt cx="2755404" cy="2160240"/>
          </a:xfrm>
        </p:grpSpPr>
        <p:cxnSp>
          <p:nvCxnSpPr>
            <p:cNvPr id="10" name="Gerade Verbindung mit Pfeil 9"/>
            <p:cNvCxnSpPr>
              <a:cxnSpLocks noChangeShapeType="1"/>
            </p:cNvCxnSpPr>
            <p:nvPr/>
          </p:nvCxnSpPr>
          <p:spPr bwMode="auto">
            <a:xfrm flipH="1">
              <a:off x="6372200" y="1988840"/>
              <a:ext cx="925066" cy="648072"/>
            </a:xfrm>
            <a:prstGeom prst="straightConnector1">
              <a:avLst/>
            </a:prstGeom>
            <a:noFill/>
            <a:ln w="6350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5"/>
            <p:cNvCxnSpPr>
              <a:cxnSpLocks noChangeShapeType="1"/>
            </p:cNvCxnSpPr>
            <p:nvPr/>
          </p:nvCxnSpPr>
          <p:spPr bwMode="auto">
            <a:xfrm flipH="1">
              <a:off x="5162128" y="2564904"/>
              <a:ext cx="1284498" cy="864096"/>
            </a:xfrm>
            <a:prstGeom prst="straightConnector1">
              <a:avLst/>
            </a:prstGeom>
            <a:noFill/>
            <a:ln w="63500" algn="ctr">
              <a:solidFill>
                <a:srgbClr val="FFC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>
              <a:cxnSpLocks noChangeShapeType="1"/>
            </p:cNvCxnSpPr>
            <p:nvPr/>
          </p:nvCxnSpPr>
          <p:spPr bwMode="auto">
            <a:xfrm flipH="1">
              <a:off x="4541862" y="3431282"/>
              <a:ext cx="648072" cy="504056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feld 47"/>
            <p:cNvSpPr txBox="1"/>
            <p:nvPr/>
          </p:nvSpPr>
          <p:spPr>
            <a:xfrm>
              <a:off x="4716016" y="3718193"/>
              <a:ext cx="13681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FFC000"/>
                  </a:solidFill>
                </a:rPr>
                <a:t>I</a:t>
              </a:r>
              <a:r>
                <a:rPr lang="en-US" sz="2200" b="1" baseline="-25000" dirty="0" err="1" smtClean="0">
                  <a:solidFill>
                    <a:srgbClr val="FFC000"/>
                  </a:solidFill>
                </a:rPr>
                <a:t>λ</a:t>
              </a:r>
              <a:endParaRPr lang="en-US" sz="2200" b="1" baseline="-25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1282" name="Gruppieren 11281"/>
          <p:cNvGrpSpPr/>
          <p:nvPr/>
        </p:nvGrpSpPr>
        <p:grpSpPr>
          <a:xfrm>
            <a:off x="3203848" y="4797152"/>
            <a:ext cx="5662760" cy="1448871"/>
            <a:chOff x="3203848" y="4797152"/>
            <a:chExt cx="5384179" cy="1448871"/>
          </a:xfrm>
        </p:grpSpPr>
        <p:sp>
          <p:nvSpPr>
            <p:cNvPr id="11280" name="Ellipse 11279"/>
            <p:cNvSpPr/>
            <p:nvPr/>
          </p:nvSpPr>
          <p:spPr bwMode="auto">
            <a:xfrm>
              <a:off x="3203848" y="4797152"/>
              <a:ext cx="5384179" cy="904745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81" name="Textfeld 11280"/>
            <p:cNvSpPr txBox="1"/>
            <p:nvPr/>
          </p:nvSpPr>
          <p:spPr>
            <a:xfrm>
              <a:off x="4534056" y="5661248"/>
              <a:ext cx="4053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Known</a:t>
              </a:r>
            </a:p>
            <a:p>
              <a:pPr algn="ctr"/>
              <a:r>
                <a:rPr lang="en-US" sz="1400" b="1" dirty="0" smtClean="0">
                  <a:solidFill>
                    <a:srgbClr val="00B050"/>
                  </a:solidFill>
                </a:rPr>
                <a:t>(measurement + spectral computation)</a:t>
              </a:r>
              <a:endParaRPr lang="en-US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287" name="Gruppieren 11286"/>
          <p:cNvGrpSpPr/>
          <p:nvPr/>
        </p:nvGrpSpPr>
        <p:grpSpPr>
          <a:xfrm>
            <a:off x="971600" y="4941168"/>
            <a:ext cx="4032448" cy="1193939"/>
            <a:chOff x="971600" y="4941168"/>
            <a:chExt cx="4032448" cy="1193939"/>
          </a:xfrm>
        </p:grpSpPr>
        <p:sp>
          <p:nvSpPr>
            <p:cNvPr id="50" name="Ellipse 49"/>
            <p:cNvSpPr/>
            <p:nvPr/>
          </p:nvSpPr>
          <p:spPr bwMode="auto">
            <a:xfrm>
              <a:off x="971600" y="4941168"/>
              <a:ext cx="432048" cy="569522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83" name="Textfeld 11282"/>
            <p:cNvSpPr txBox="1"/>
            <p:nvPr/>
          </p:nvSpPr>
          <p:spPr>
            <a:xfrm>
              <a:off x="1295635" y="5796553"/>
              <a:ext cx="3708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C000"/>
                  </a:solidFill>
                </a:rPr>
                <a:t>Known (V0, RIMO, SEMI)</a:t>
              </a:r>
            </a:p>
          </p:txBody>
        </p:sp>
        <p:cxnSp>
          <p:nvCxnSpPr>
            <p:cNvPr id="11285" name="Gerade Verbindung mit Pfeil 11284"/>
            <p:cNvCxnSpPr/>
            <p:nvPr/>
          </p:nvCxnSpPr>
          <p:spPr bwMode="auto">
            <a:xfrm>
              <a:off x="1267297" y="5553056"/>
              <a:ext cx="144016" cy="29285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86" name="Gruppieren 11285"/>
          <p:cNvGrpSpPr/>
          <p:nvPr/>
        </p:nvGrpSpPr>
        <p:grpSpPr>
          <a:xfrm>
            <a:off x="-18047" y="4983534"/>
            <a:ext cx="1493703" cy="893738"/>
            <a:chOff x="-18047" y="4983534"/>
            <a:chExt cx="1493703" cy="893738"/>
          </a:xfrm>
        </p:grpSpPr>
        <p:sp>
          <p:nvSpPr>
            <p:cNvPr id="49" name="Ellipse 48"/>
            <p:cNvSpPr/>
            <p:nvPr/>
          </p:nvSpPr>
          <p:spPr bwMode="auto">
            <a:xfrm>
              <a:off x="323528" y="4983534"/>
              <a:ext cx="432048" cy="569522"/>
            </a:xfrm>
            <a:prstGeom prst="ellipse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-18047" y="5538718"/>
              <a:ext cx="1493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C000"/>
                  </a:solidFill>
                </a:rPr>
                <a:t>Measured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6973" y="1018183"/>
            <a:ext cx="6810509" cy="830997"/>
            <a:chOff x="66973" y="1018183"/>
            <a:chExt cx="6810509" cy="830997"/>
          </a:xfrm>
        </p:grpSpPr>
        <p:sp>
          <p:nvSpPr>
            <p:cNvPr id="45" name="Textfeld 44"/>
            <p:cNvSpPr txBox="1"/>
            <p:nvPr/>
          </p:nvSpPr>
          <p:spPr>
            <a:xfrm>
              <a:off x="66973" y="1018183"/>
              <a:ext cx="5095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C000"/>
                  </a:solidFill>
                </a:rPr>
                <a:t>Sun: </a:t>
              </a:r>
              <a:r>
                <a:rPr lang="en-US" sz="1600" b="1" dirty="0" smtClean="0"/>
                <a:t>„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V0</a:t>
              </a:r>
              <a:r>
                <a:rPr lang="en-US" sz="1600" b="1" dirty="0" smtClean="0"/>
                <a:t>“, Langley-plot</a:t>
              </a:r>
            </a:p>
            <a:p>
              <a:r>
                <a:rPr lang="en-US" sz="1600" b="1" dirty="0" smtClean="0">
                  <a:solidFill>
                    <a:srgbClr val="FFC000"/>
                  </a:solidFill>
                </a:rPr>
                <a:t>Moon:</a:t>
              </a:r>
              <a:r>
                <a:rPr lang="en-US" sz="1600" b="1" dirty="0" smtClean="0"/>
                <a:t> „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RIMO (ROLO)</a:t>
              </a:r>
              <a:r>
                <a:rPr lang="en-US" sz="1600" b="1" dirty="0" smtClean="0"/>
                <a:t>“, Moon Langley-plot + NASA</a:t>
              </a:r>
            </a:p>
            <a:p>
              <a:r>
                <a:rPr lang="en-US" sz="1600" b="1" dirty="0" smtClean="0">
                  <a:solidFill>
                    <a:srgbClr val="FFC000"/>
                  </a:solidFill>
                </a:rPr>
                <a:t>Star: </a:t>
              </a:r>
              <a:r>
                <a:rPr lang="en-US" sz="1600" b="1" dirty="0" smtClean="0"/>
                <a:t>„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SEMI</a:t>
              </a:r>
              <a:r>
                <a:rPr lang="en-US" sz="1600" b="1" dirty="0" smtClean="0"/>
                <a:t>“: Star-catalog + 2 Star-Method</a:t>
              </a:r>
              <a:endParaRPr lang="en-US" sz="1600" b="1" dirty="0"/>
            </a:p>
          </p:txBody>
        </p:sp>
        <p:cxnSp>
          <p:nvCxnSpPr>
            <p:cNvPr id="52" name="Gerade Verbindung mit Pfeil 51"/>
            <p:cNvCxnSpPr>
              <a:stCxn id="11278" idx="1"/>
            </p:cNvCxnSpPr>
            <p:nvPr/>
          </p:nvCxnSpPr>
          <p:spPr bwMode="auto">
            <a:xfrm flipH="1" flipV="1">
              <a:off x="5189934" y="1445568"/>
              <a:ext cx="1687548" cy="32666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3" name="Gerade Verbindung mit Pfeil 52"/>
          <p:cNvCxnSpPr/>
          <p:nvPr/>
        </p:nvCxnSpPr>
        <p:spPr bwMode="auto">
          <a:xfrm>
            <a:off x="1115616" y="1849180"/>
            <a:ext cx="72008" cy="33640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3778864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7544" y="2348880"/>
            <a:ext cx="8856984" cy="1295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endParaRPr lang="de-DE" altLang="de-DE" sz="3000" kern="0" dirty="0" smtClean="0">
              <a:solidFill>
                <a:srgbClr val="002060"/>
              </a:solidFill>
            </a:endParaRPr>
          </a:p>
          <a:p>
            <a:r>
              <a:rPr lang="de-DE" altLang="de-DE" sz="3000" kern="0" dirty="0" smtClean="0">
                <a:solidFill>
                  <a:srgbClr val="002060"/>
                </a:solidFill>
              </a:rPr>
              <a:t>Stellar </a:t>
            </a:r>
            <a:r>
              <a:rPr lang="de-DE" altLang="de-DE" sz="3000" kern="0" dirty="0" err="1" smtClean="0">
                <a:solidFill>
                  <a:srgbClr val="002060"/>
                </a:solidFill>
              </a:rPr>
              <a:t>Photometry</a:t>
            </a:r>
            <a:r>
              <a:rPr lang="de-DE" altLang="de-DE" sz="3000" kern="0" dirty="0" smtClean="0">
                <a:solidFill>
                  <a:srgbClr val="002060"/>
                </a:solidFill>
              </a:rPr>
              <a:t>/</a:t>
            </a:r>
            <a:r>
              <a:rPr lang="de-DE" altLang="de-DE" sz="3000" kern="0" dirty="0" err="1" smtClean="0">
                <a:solidFill>
                  <a:srgbClr val="002060"/>
                </a:solidFill>
              </a:rPr>
              <a:t>Radiometry</a:t>
            </a:r>
            <a:r>
              <a:rPr lang="de-DE" altLang="de-DE" sz="3000" kern="0" dirty="0" smtClean="0">
                <a:solidFill>
                  <a:srgbClr val="002060"/>
                </a:solidFill>
              </a:rPr>
              <a:t>/</a:t>
            </a:r>
            <a:r>
              <a:rPr lang="de-DE" altLang="de-DE" sz="3000" kern="0" dirty="0" err="1" smtClean="0">
                <a:solidFill>
                  <a:srgbClr val="002060"/>
                </a:solidFill>
              </a:rPr>
              <a:t>Spectrometry</a:t>
            </a:r>
            <a:endParaRPr lang="de-DE" altLang="de-DE" sz="1800" kern="0" dirty="0" smtClean="0">
              <a:solidFill>
                <a:srgbClr val="00206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58823367"/>
      </p:ext>
    </p:extLst>
  </p:cSld>
  <p:clrMapOvr>
    <a:masterClrMapping/>
  </p:clrMapOvr>
  <p:transition advTm="76847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" y="1160487"/>
            <a:ext cx="8448675" cy="507682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0363" y="404813"/>
            <a:ext cx="6227762" cy="431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500" kern="0" dirty="0" smtClean="0"/>
              <a:t>Starphotometers in the world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53496" y="4581128"/>
            <a:ext cx="3598824" cy="1295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de-DE" altLang="de-DE" sz="6600" kern="0" dirty="0" err="1" smtClean="0">
                <a:solidFill>
                  <a:srgbClr val="FF0000"/>
                </a:solidFill>
              </a:rPr>
              <a:t>Only</a:t>
            </a:r>
            <a:r>
              <a:rPr lang="de-DE" altLang="de-DE" sz="6600" kern="0" dirty="0" smtClean="0">
                <a:solidFill>
                  <a:srgbClr val="FF0000"/>
                </a:solidFill>
              </a:rPr>
              <a:t> 8!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51" y="552955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/>
              <a:t>© Liviu Ivanescu, </a:t>
            </a:r>
            <a:r>
              <a:rPr lang="de-DE" i="1" dirty="0" err="1" smtClean="0"/>
              <a:t>presentation</a:t>
            </a:r>
            <a:r>
              <a:rPr lang="de-DE" i="1" dirty="0" smtClean="0"/>
              <a:t> SCILLA, Lindenberg, September 2020</a:t>
            </a:r>
            <a:endParaRPr lang="de-DE" i="1" dirty="0"/>
          </a:p>
        </p:txBody>
      </p:sp>
      <p:sp>
        <p:nvSpPr>
          <p:cNvPr id="8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41792"/>
      </p:ext>
    </p:extLst>
  </p:cSld>
  <p:clrMapOvr>
    <a:masterClrMapping/>
  </p:clrMapOvr>
  <p:transition advTm="1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363" y="404813"/>
            <a:ext cx="6227762" cy="431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de-DE" sz="2500" kern="0" dirty="0" smtClean="0"/>
              <a:t>Why only 8?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61" y="1772815"/>
            <a:ext cx="4139952" cy="2759968"/>
          </a:xfrm>
          <a:prstGeom prst="rect">
            <a:avLst/>
          </a:prstGeom>
        </p:spPr>
      </p:pic>
      <p:pic>
        <p:nvPicPr>
          <p:cNvPr id="6" name="Picture 3" descr="C:\Users\ldoppler\Desktop\medien\fotos\Sternphot_cr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" y="1140505"/>
            <a:ext cx="3888432" cy="454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01168" y="1484784"/>
            <a:ext cx="3598824" cy="1295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6600" kern="0" dirty="0" smtClean="0">
                <a:solidFill>
                  <a:srgbClr val="FF0000"/>
                </a:solidFill>
              </a:rPr>
              <a:t>A dome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 rot="3275210">
            <a:off x="6724394" y="2398786"/>
            <a:ext cx="2429679" cy="70431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3000" kern="0" dirty="0" smtClean="0">
                <a:solidFill>
                  <a:srgbClr val="FF0000"/>
                </a:solidFill>
              </a:rPr>
              <a:t>A telescope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076056" y="4426174"/>
            <a:ext cx="3598824" cy="6452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4000" kern="0" dirty="0" smtClean="0">
                <a:solidFill>
                  <a:srgbClr val="FF0000"/>
                </a:solidFill>
              </a:rPr>
              <a:t>An operator</a:t>
            </a:r>
          </a:p>
        </p:txBody>
      </p:sp>
      <p:sp>
        <p:nvSpPr>
          <p:cNvPr id="12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995752"/>
      </p:ext>
    </p:extLst>
  </p:cSld>
  <p:clrMapOvr>
    <a:masterClrMapping/>
  </p:clrMapOvr>
  <p:transition advTm="102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092DD4-55E8-46FB-96D4-B0791608FEA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0363" y="404813"/>
            <a:ext cx="6227762" cy="431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de-DE" sz="2500" kern="0" dirty="0" smtClean="0"/>
              <a:t>Why a telescope?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60" y="1187574"/>
            <a:ext cx="8286750" cy="245745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707854"/>
            <a:ext cx="5267325" cy="2457450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5161957" y="4666728"/>
            <a:ext cx="3598824" cy="6452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GB" altLang="de-DE" sz="2500" kern="0" dirty="0" smtClean="0">
                <a:solidFill>
                  <a:srgbClr val="FF0000"/>
                </a:solidFill>
              </a:rPr>
              <a:t>Need to focus on stars = points less than 0.01°</a:t>
            </a:r>
          </a:p>
        </p:txBody>
      </p:sp>
      <p:sp>
        <p:nvSpPr>
          <p:cNvPr id="8" name="Rectangle 15"/>
          <p:cNvSpPr>
            <a:spLocks noGrp="1" noChangeArrowheads="1"/>
          </p:cNvSpPr>
          <p:nvPr/>
        </p:nvSpPr>
        <p:spPr bwMode="auto">
          <a:xfrm>
            <a:off x="1043608" y="6381328"/>
            <a:ext cx="7272734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3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Lionel Doppler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Solar, STELLAR and lunar photometry</a:t>
            </a:r>
            <a:endParaRPr lang="en-US" altLang="de-DE" sz="10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de-DE" sz="1000" b="1" dirty="0" smtClean="0"/>
              <a:t>IPC/FRC – Davos</a:t>
            </a:r>
            <a:r>
              <a:rPr lang="en-US" altLang="de-DE" sz="1000" b="1" dirty="0"/>
              <a:t> </a:t>
            </a:r>
            <a:r>
              <a:rPr lang="en-US" altLang="de-DE" sz="1000" b="1" dirty="0" smtClean="0"/>
              <a:t>-</a:t>
            </a:r>
            <a:r>
              <a:rPr lang="en-US" altLang="de-DE" sz="1000" b="1" dirty="0" smtClean="0"/>
              <a:t> 20210929</a:t>
            </a:r>
            <a:endParaRPr lang="en-US" altLang="de-DE" sz="1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898758"/>
      </p:ext>
    </p:extLst>
  </p:cSld>
  <p:clrMapOvr>
    <a:masterClrMapping/>
  </p:clrMapOvr>
  <p:transition advTm="970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1.3|3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3.1|22.4|15.2|12.4|9.4|2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5|19.6|1.2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3.2|3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6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1|48.5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9.5|3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9.5|2.6|9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5|14.6|5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1.2"/>
</p:tagLst>
</file>

<file path=ppt/theme/theme1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olienmaster Quadrate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lienmaster Punkte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1710</Words>
  <Application>Microsoft Office PowerPoint</Application>
  <PresentationFormat>Bildschirmpräsentation (4:3)</PresentationFormat>
  <Paragraphs>318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 Math</vt:lpstr>
      <vt:lpstr>DejaVu Sans</vt:lpstr>
      <vt:lpstr>Lucida Sans Unicode</vt:lpstr>
      <vt:lpstr>Times New Roman</vt:lpstr>
      <vt:lpstr>Wingdings</vt:lpstr>
      <vt:lpstr>DWD Standard Master</vt:lpstr>
      <vt:lpstr>Folienmaster Quadrate</vt:lpstr>
      <vt:lpstr>Folienmaster Punkte</vt:lpstr>
      <vt:lpstr>   Solar, STELLAR and lunar photometry         Lionel Doppler @IPC+FRC - Davos 20210929</vt:lpstr>
      <vt:lpstr>DWD/MOL-RAO</vt:lpstr>
      <vt:lpstr>MOL-RAO: 52.2 N, 14.1 E, 120 m</vt:lpstr>
      <vt:lpstr>Radiation platform</vt:lpstr>
      <vt:lpstr>Basis of AOD photometry</vt:lpstr>
      <vt:lpstr>PowerPoint-Präsentation</vt:lpstr>
      <vt:lpstr>PowerPoint-Präsentation</vt:lpstr>
      <vt:lpstr>PowerPoint-Präsentation</vt:lpstr>
      <vt:lpstr>PowerPoint-Präsentation</vt:lpstr>
      <vt:lpstr>Principles of the stellar photometry</vt:lpstr>
      <vt:lpstr>What we need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Photometry Instruments at MOL-RAO</vt:lpstr>
      <vt:lpstr>PowerPoint-Präsentation</vt:lpstr>
      <vt:lpstr>PowerPoint-Präsentation</vt:lpstr>
    </vt:vector>
  </TitlesOfParts>
  <Company>mpm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Doppler Lionel</cp:lastModifiedBy>
  <cp:revision>1272</cp:revision>
  <cp:lastPrinted>2013-10-11T08:57:47Z</cp:lastPrinted>
  <dcterms:created xsi:type="dcterms:W3CDTF">2006-12-01T09:57:45Z</dcterms:created>
  <dcterms:modified xsi:type="dcterms:W3CDTF">2021-09-28T20:28:58Z</dcterms:modified>
</cp:coreProperties>
</file>